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3" r:id="rId3"/>
    <p:sldId id="268" r:id="rId4"/>
    <p:sldId id="269" r:id="rId5"/>
    <p:sldId id="270" r:id="rId6"/>
    <p:sldId id="275" r:id="rId7"/>
    <p:sldId id="277" r:id="rId8"/>
    <p:sldId id="279" r:id="rId9"/>
    <p:sldId id="280" r:id="rId10"/>
    <p:sldId id="271" r:id="rId11"/>
    <p:sldId id="282" r:id="rId12"/>
    <p:sldId id="281" r:id="rId13"/>
    <p:sldId id="283" r:id="rId14"/>
    <p:sldId id="284"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F16"/>
    <a:srgbClr val="671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63" autoAdjust="0"/>
    <p:restoredTop sz="94660"/>
  </p:normalViewPr>
  <p:slideViewPr>
    <p:cSldViewPr snapToGrid="0">
      <p:cViewPr varScale="1">
        <p:scale>
          <a:sx n="61" d="100"/>
          <a:sy n="61" d="100"/>
        </p:scale>
        <p:origin x="7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736A-49AF-49DE-B586-6E84C795C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EF810610-6AD9-46B2-82D6-0E18E382A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263C5B99-47F1-42C3-8D53-1B932680B175}"/>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203FE36A-3DBF-41DC-9398-C8E1F1459EB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1E94EA3-4838-427D-8BA0-45A3AC32B48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45233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27C0-E7E8-4BEE-8B13-6DD07743CCA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64AB74D0-7E55-4C4C-A1CD-D498985191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7882132-632A-4AF2-87A2-665B0AB684CE}"/>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3D88BFE1-EE22-4ED0-8793-D911EDB7992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BC0B7E1-3064-4491-80C2-C0D4EE3E0A3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38663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8D47F-8634-44C3-9A43-CB5BBE7BC1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75DFFE4-BF0B-475E-9C38-93492D4B5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6BC6E57-C841-40E6-BFE6-6A3BE0FEC88A}"/>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5DF02A1C-379F-49C3-B3A1-5D7559E6AD2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5D1BCD8-7677-4FD7-9E6B-81C7137529D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95927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E6B38-D680-4324-B4AF-254F22B5836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C97B6C7-6B8A-4D14-B5F5-86B80BD45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76C91BF-281C-41FB-AF10-766C7EB49322}"/>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5C8ABB44-6A3F-4A7A-A7AC-0DD30B1D486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3029124-7A3E-4745-B15A-948264460963}"/>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76911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B905-A915-44FD-BB75-DAD3B4271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B250F412-3258-431C-957E-9BC425DF5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C31B9-717B-4DFF-AE05-7093BA4551FF}"/>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2E070365-BA46-4406-ADC6-F5E761124E0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1597325-5785-456A-8142-7818CEF9B181}"/>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41948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CA2C-7888-4722-AE0B-391F60F2993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5DA42F1-7189-404B-AF7E-621C8F62B4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D6D39BB-4049-4F43-B2BB-039380EFA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A76C06B-022F-4253-BC79-A6691FAC031B}"/>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6" name="Footer Placeholder 5">
            <a:extLst>
              <a:ext uri="{FF2B5EF4-FFF2-40B4-BE49-F238E27FC236}">
                <a16:creationId xmlns:a16="http://schemas.microsoft.com/office/drawing/2014/main" id="{1A84BADB-600A-4D72-9366-37B79B64E61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04C5189-EBB2-41E9-A8B9-70C9406A9FCF}"/>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95757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7D92-ECF4-4509-BA0C-A551C2A6EA8D}"/>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7F9FC0F-B0E1-4610-9183-DA86E3DCC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164887-39EB-49BD-B41C-6FADFA1CD4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CD368DD-D117-4321-9D47-7634A77924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73E7A1-EC60-41FD-9F84-9CDE7E8ECC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65093E0E-BEEC-4882-BDD9-9D724AA46919}"/>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8" name="Footer Placeholder 7">
            <a:extLst>
              <a:ext uri="{FF2B5EF4-FFF2-40B4-BE49-F238E27FC236}">
                <a16:creationId xmlns:a16="http://schemas.microsoft.com/office/drawing/2014/main" id="{66A3A4BC-F3E8-4BE1-8B4B-41BAB88C9964}"/>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CE09650C-BAE7-4EE4-A8DA-C62AB847CCEA}"/>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3910137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1C07-3697-4BB4-B328-252E19204C77}"/>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2BA665BE-8BA1-4E5C-B114-1830F9DF2095}"/>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4" name="Footer Placeholder 3">
            <a:extLst>
              <a:ext uri="{FF2B5EF4-FFF2-40B4-BE49-F238E27FC236}">
                <a16:creationId xmlns:a16="http://schemas.microsoft.com/office/drawing/2014/main" id="{17213250-64DF-429D-ABFC-6928B2FECB4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784FB7E-5232-44C1-B64E-B2DC75BA19BF}"/>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98866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36AC36-0BBD-41CA-B7E9-CD8D43123D0F}"/>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3" name="Footer Placeholder 2">
            <a:extLst>
              <a:ext uri="{FF2B5EF4-FFF2-40B4-BE49-F238E27FC236}">
                <a16:creationId xmlns:a16="http://schemas.microsoft.com/office/drawing/2014/main" id="{E9C53BAB-FB90-43C5-88F4-16612ADB824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9ACD5022-44E5-40A9-8AB1-5ED5AC2871E1}"/>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21993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29A4-7EF2-463B-A619-35F2A90FB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179D97B-A42C-4ADF-A96F-201583DC8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596C16C-C648-4353-8B84-456D2D618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D7D30-730F-4BEA-95CE-1589DFAAF331}"/>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6" name="Footer Placeholder 5">
            <a:extLst>
              <a:ext uri="{FF2B5EF4-FFF2-40B4-BE49-F238E27FC236}">
                <a16:creationId xmlns:a16="http://schemas.microsoft.com/office/drawing/2014/main" id="{45DAEB27-2C09-48CE-BBA9-5CE6B564CF0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1740A09-2B13-4533-AF6C-09C362143A76}"/>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94061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7610-7342-4B9D-9E29-347FF6D00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9F24DD6D-C9A8-4DD0-BDCE-439EEB845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89BD9C05-E822-4074-A913-130D52833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77455-DA62-4F7E-884B-94D3A358A584}"/>
              </a:ext>
            </a:extLst>
          </p:cNvPr>
          <p:cNvSpPr>
            <a:spLocks noGrp="1"/>
          </p:cNvSpPr>
          <p:nvPr>
            <p:ph type="dt" sz="half" idx="10"/>
          </p:nvPr>
        </p:nvSpPr>
        <p:spPr/>
        <p:txBody>
          <a:bodyPr/>
          <a:lstStyle/>
          <a:p>
            <a:fld id="{E1CFA9E8-4BF8-4E0D-8841-7D3C3EA6AB6C}" type="datetimeFigureOut">
              <a:rPr lang="en-MY" smtClean="0"/>
              <a:t>12/10/2023</a:t>
            </a:fld>
            <a:endParaRPr lang="en-MY"/>
          </a:p>
        </p:txBody>
      </p:sp>
      <p:sp>
        <p:nvSpPr>
          <p:cNvPr id="6" name="Footer Placeholder 5">
            <a:extLst>
              <a:ext uri="{FF2B5EF4-FFF2-40B4-BE49-F238E27FC236}">
                <a16:creationId xmlns:a16="http://schemas.microsoft.com/office/drawing/2014/main" id="{AFD6CDB8-5D83-4F32-BDF9-13412731B69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90A3C7A-1C1B-45DD-927F-85FA4F83CA6C}"/>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20752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0B1D3E-59D5-4B42-B600-63BC1860A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014720B3-9E69-4B3A-99DA-8BE88CC7F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AAD35B1-EE9F-4BC9-888A-2391D3E8C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FA9E8-4BF8-4E0D-8841-7D3C3EA6AB6C}" type="datetimeFigureOut">
              <a:rPr lang="en-MY" smtClean="0"/>
              <a:t>12/10/2023</a:t>
            </a:fld>
            <a:endParaRPr lang="en-MY"/>
          </a:p>
        </p:txBody>
      </p:sp>
      <p:sp>
        <p:nvSpPr>
          <p:cNvPr id="5" name="Footer Placeholder 4">
            <a:extLst>
              <a:ext uri="{FF2B5EF4-FFF2-40B4-BE49-F238E27FC236}">
                <a16:creationId xmlns:a16="http://schemas.microsoft.com/office/drawing/2014/main" id="{8F2D7F37-437E-4494-ACDA-7C9176874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BC0B8814-0848-4718-A186-0B3F7DE09C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23A95-CF85-4388-B387-7D3FE74FC795}" type="slidenum">
              <a:rPr lang="en-MY" smtClean="0"/>
              <a:t>‹#›</a:t>
            </a:fld>
            <a:endParaRPr lang="en-MY"/>
          </a:p>
        </p:txBody>
      </p:sp>
    </p:spTree>
    <p:extLst>
      <p:ext uri="{BB962C8B-B14F-4D97-AF65-F5344CB8AC3E}">
        <p14:creationId xmlns:p14="http://schemas.microsoft.com/office/powerpoint/2010/main" val="327550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image" Target="../media/image4.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4.jpeg"/><Relationship Id="rId5" Type="http://schemas.openxmlformats.org/officeDocument/2006/relationships/image" Target="../media/image1.jpg"/><Relationship Id="rId10" Type="http://schemas.openxmlformats.org/officeDocument/2006/relationships/image" Target="../media/image13.jpeg"/><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emf"/></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1.jp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FF5D956-0CA1-40AE-9D3F-FFA16A6A8686}"/>
              </a:ext>
            </a:extLst>
          </p:cNvPr>
          <p:cNvGrpSpPr/>
          <p:nvPr/>
        </p:nvGrpSpPr>
        <p:grpSpPr>
          <a:xfrm>
            <a:off x="8030379" y="8259523"/>
            <a:ext cx="1644086" cy="2287395"/>
            <a:chOff x="5728041" y="4010797"/>
            <a:chExt cx="1644086" cy="2287395"/>
          </a:xfrm>
        </p:grpSpPr>
        <p:sp>
          <p:nvSpPr>
            <p:cNvPr id="58" name="TextBox 57">
              <a:extLst>
                <a:ext uri="{FF2B5EF4-FFF2-40B4-BE49-F238E27FC236}">
                  <a16:creationId xmlns:a16="http://schemas.microsoft.com/office/drawing/2014/main" id="{5D80E20F-2793-43C3-80C9-12241FB31B86}"/>
                </a:ext>
              </a:extLst>
            </p:cNvPr>
            <p:cNvSpPr txBox="1"/>
            <p:nvPr/>
          </p:nvSpPr>
          <p:spPr>
            <a:xfrm>
              <a:off x="5728041" y="4728532"/>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59" name="TextBox 58">
              <a:extLst>
                <a:ext uri="{FF2B5EF4-FFF2-40B4-BE49-F238E27FC236}">
                  <a16:creationId xmlns:a16="http://schemas.microsoft.com/office/drawing/2014/main" id="{42B38E35-CF2C-46BD-ACB6-75B9C5D4FA32}"/>
                </a:ext>
              </a:extLst>
            </p:cNvPr>
            <p:cNvSpPr txBox="1"/>
            <p:nvPr/>
          </p:nvSpPr>
          <p:spPr>
            <a:xfrm>
              <a:off x="5781510" y="4010797"/>
              <a:ext cx="1590617" cy="584775"/>
            </a:xfrm>
            <a:prstGeom prst="rect">
              <a:avLst/>
            </a:prstGeom>
            <a:noFill/>
          </p:spPr>
          <p:txBody>
            <a:bodyPr wrap="square">
              <a:spAutoFit/>
            </a:bodyPr>
            <a:lstStyle/>
            <a:p>
              <a:r>
                <a:rPr lang="en-US" sz="3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T</a:t>
              </a:r>
              <a:r>
                <a:rPr kumimoji="0" lang="en-US" sz="3200" b="1" i="0" u="none" strike="noStrike" kern="1200" cap="none" spc="0" normalizeH="0" baseline="0" noProof="0" dirty="0" err="1">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lang="en-MY" sz="800" dirty="0"/>
            </a:p>
          </p:txBody>
        </p:sp>
      </p:grpSp>
      <p:sp>
        <p:nvSpPr>
          <p:cNvPr id="50" name="TextBox 49">
            <a:extLst>
              <a:ext uri="{FF2B5EF4-FFF2-40B4-BE49-F238E27FC236}">
                <a16:creationId xmlns:a16="http://schemas.microsoft.com/office/drawing/2014/main" id="{FB6D391A-E437-4E17-B54A-32056918C409}"/>
              </a:ext>
            </a:extLst>
          </p:cNvPr>
          <p:cNvSpPr txBox="1"/>
          <p:nvPr/>
        </p:nvSpPr>
        <p:spPr>
          <a:xfrm>
            <a:off x="2051310" y="7944361"/>
            <a:ext cx="5629853" cy="1200329"/>
          </a:xfrm>
          <a:prstGeom prst="rect">
            <a:avLst/>
          </a:prstGeom>
          <a:noFill/>
        </p:spPr>
        <p:txBody>
          <a:bodyPr wrap="square" rtlCol="0">
            <a:spAutoFit/>
          </a:bodyPr>
          <a:lstStyle/>
          <a:p>
            <a:r>
              <a:rPr lang="en-US" sz="7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FLEETING</a:t>
            </a:r>
            <a:endParaRPr lang="en-US" sz="8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51" name="TextBox 50">
            <a:extLst>
              <a:ext uri="{FF2B5EF4-FFF2-40B4-BE49-F238E27FC236}">
                <a16:creationId xmlns:a16="http://schemas.microsoft.com/office/drawing/2014/main" id="{20FAFAA7-71CB-40E5-AB97-37562B197BDD}"/>
              </a:ext>
            </a:extLst>
          </p:cNvPr>
          <p:cNvSpPr txBox="1"/>
          <p:nvPr/>
        </p:nvSpPr>
        <p:spPr>
          <a:xfrm>
            <a:off x="2118076" y="6657945"/>
            <a:ext cx="3098925" cy="400110"/>
          </a:xfrm>
          <a:prstGeom prst="rect">
            <a:avLst/>
          </a:prstGeom>
          <a:noFill/>
        </p:spPr>
        <p:txBody>
          <a:bodyPr wrap="none" rtlCol="0">
            <a:spAutoFit/>
          </a:bodyPr>
          <a:lstStyle/>
          <a:p>
            <a:r>
              <a:rPr lang="en-US" sz="20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Inspired by Style </a:t>
            </a:r>
            <a:r>
              <a:rPr lang="en-US" sz="2000" b="1" dirty="0" err="1">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Teyvat</a:t>
            </a:r>
            <a:endParaRPr lang="en-US" sz="20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52" name="TextBox 51">
            <a:extLst>
              <a:ext uri="{FF2B5EF4-FFF2-40B4-BE49-F238E27FC236}">
                <a16:creationId xmlns:a16="http://schemas.microsoft.com/office/drawing/2014/main" id="{38090ACE-DE4C-4A8C-B2CE-B85C4C48571D}"/>
              </a:ext>
            </a:extLst>
          </p:cNvPr>
          <p:cNvSpPr txBox="1"/>
          <p:nvPr/>
        </p:nvSpPr>
        <p:spPr>
          <a:xfrm>
            <a:off x="2117878" y="14466649"/>
            <a:ext cx="1063112" cy="307777"/>
          </a:xfrm>
          <a:prstGeom prst="rect">
            <a:avLst/>
          </a:prstGeom>
          <a:noFill/>
        </p:spPr>
        <p:txBody>
          <a:bodyPr wrap="none" rtlCol="0">
            <a:spAutoFit/>
          </a:bodyPr>
          <a:lstStyle/>
          <a:p>
            <a:r>
              <a:rPr lang="en-MY" sz="1400" b="1" dirty="0">
                <a:solidFill>
                  <a:schemeClr val="bg1">
                    <a:lumMod val="65000"/>
                  </a:schemeClr>
                </a:solidFill>
                <a:latin typeface="Century Gothic" panose="020B0502020202020204" pitchFamily="34" charset="0"/>
              </a:rPr>
              <a:t>WELCOME</a:t>
            </a:r>
            <a:endParaRPr lang="en-MY" b="1" dirty="0">
              <a:solidFill>
                <a:schemeClr val="bg1">
                  <a:lumMod val="65000"/>
                </a:schemeClr>
              </a:solidFill>
              <a:latin typeface="Century Gothic" panose="020B0502020202020204" pitchFamily="34" charset="0"/>
            </a:endParaRPr>
          </a:p>
        </p:txBody>
      </p:sp>
      <p:sp>
        <p:nvSpPr>
          <p:cNvPr id="53" name="TextBox 52">
            <a:extLst>
              <a:ext uri="{FF2B5EF4-FFF2-40B4-BE49-F238E27FC236}">
                <a16:creationId xmlns:a16="http://schemas.microsoft.com/office/drawing/2014/main" id="{23400CBE-37B4-4A08-B8C0-07E8B2B8EEB4}"/>
              </a:ext>
            </a:extLst>
          </p:cNvPr>
          <p:cNvSpPr txBox="1"/>
          <p:nvPr/>
        </p:nvSpPr>
        <p:spPr>
          <a:xfrm>
            <a:off x="2117878" y="14770102"/>
            <a:ext cx="3440463" cy="646331"/>
          </a:xfrm>
          <a:prstGeom prst="rect">
            <a:avLst/>
          </a:prstGeom>
          <a:noFill/>
        </p:spPr>
        <p:txBody>
          <a:bodyPr wrap="square" rtlCol="0">
            <a:spAutoFit/>
          </a:bodyPr>
          <a:lstStyle/>
          <a:p>
            <a:pPr algn="just"/>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54" name="TextBox 53">
            <a:extLst>
              <a:ext uri="{FF2B5EF4-FFF2-40B4-BE49-F238E27FC236}">
                <a16:creationId xmlns:a16="http://schemas.microsoft.com/office/drawing/2014/main" id="{F09BA7F4-183E-4813-8F93-DE2CCE7D4448}"/>
              </a:ext>
            </a:extLst>
          </p:cNvPr>
          <p:cNvSpPr txBox="1"/>
          <p:nvPr/>
        </p:nvSpPr>
        <p:spPr>
          <a:xfrm>
            <a:off x="2051310" y="10022171"/>
            <a:ext cx="5113972"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COLORS IN </a:t>
            </a:r>
            <a:endParaRPr lang="en-MY" dirty="0"/>
          </a:p>
        </p:txBody>
      </p:sp>
      <p:sp>
        <p:nvSpPr>
          <p:cNvPr id="55" name="TextBox 54">
            <a:extLst>
              <a:ext uri="{FF2B5EF4-FFF2-40B4-BE49-F238E27FC236}">
                <a16:creationId xmlns:a16="http://schemas.microsoft.com/office/drawing/2014/main" id="{F88036FB-25E1-46C6-B329-83F4F1D5567C}"/>
              </a:ext>
            </a:extLst>
          </p:cNvPr>
          <p:cNvSpPr txBox="1"/>
          <p:nvPr/>
        </p:nvSpPr>
        <p:spPr>
          <a:xfrm>
            <a:off x="2051311" y="12201807"/>
            <a:ext cx="3184310"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FLIGHT</a:t>
            </a:r>
            <a:endParaRPr lang="en-MY" dirty="0"/>
          </a:p>
        </p:txBody>
      </p:sp>
      <p:pic>
        <p:nvPicPr>
          <p:cNvPr id="56" name="Picture 55">
            <a:extLst>
              <a:ext uri="{FF2B5EF4-FFF2-40B4-BE49-F238E27FC236}">
                <a16:creationId xmlns:a16="http://schemas.microsoft.com/office/drawing/2014/main" id="{964A446D-749E-4FDA-982B-46EC97133BD6}"/>
              </a:ext>
            </a:extLst>
          </p:cNvPr>
          <p:cNvPicPr>
            <a:picLocks noChangeAspect="1"/>
          </p:cNvPicPr>
          <p:nvPr/>
        </p:nvPicPr>
        <p:blipFill>
          <a:blip r:embed="rId4">
            <a:extLst>
              <a:ext uri="{28A0092B-C50C-407E-A947-70E740481C1C}">
                <a14:useLocalDpi xmlns:a14="http://schemas.microsoft.com/office/drawing/2010/main" val="0"/>
              </a:ext>
            </a:extLst>
          </a:blip>
          <a:srcRect l="30868" r="30868"/>
          <a:stretch/>
        </p:blipFill>
        <p:spPr>
          <a:xfrm>
            <a:off x="7773783" y="6345389"/>
            <a:ext cx="2189795" cy="4292066"/>
          </a:xfrm>
          <a:prstGeom prst="roundRect">
            <a:avLst>
              <a:gd name="adj" fmla="val 50000"/>
            </a:avLst>
          </a:prstGeom>
        </p:spPr>
      </p:pic>
      <p:sp>
        <p:nvSpPr>
          <p:cNvPr id="48" name="Oval 47">
            <a:extLst>
              <a:ext uri="{FF2B5EF4-FFF2-40B4-BE49-F238E27FC236}">
                <a16:creationId xmlns:a16="http://schemas.microsoft.com/office/drawing/2014/main" id="{59EF8E22-CF24-41E7-AB87-4757FEF90251}"/>
              </a:ext>
            </a:extLst>
          </p:cNvPr>
          <p:cNvSpPr/>
          <p:nvPr/>
        </p:nvSpPr>
        <p:spPr>
          <a:xfrm>
            <a:off x="12576391" y="2254828"/>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9" name="Picture 48">
            <a:extLst>
              <a:ext uri="{FF2B5EF4-FFF2-40B4-BE49-F238E27FC236}">
                <a16:creationId xmlns:a16="http://schemas.microsoft.com/office/drawing/2014/main" id="{F9315F22-632F-46A7-897E-3F1AD1CF3B46}"/>
              </a:ext>
            </a:extLst>
          </p:cNvPr>
          <p:cNvPicPr>
            <a:picLocks noChangeAspect="1"/>
          </p:cNvPicPr>
          <p:nvPr/>
        </p:nvPicPr>
        <p:blipFill>
          <a:blip r:embed="rId5">
            <a:duotone>
              <a:prstClr val="black"/>
              <a:srgbClr val="7030A0">
                <a:tint val="45000"/>
                <a:satMod val="400000"/>
              </a:srgbClr>
            </a:duotone>
          </a:blip>
          <a:stretch>
            <a:fillRect/>
          </a:stretch>
        </p:blipFill>
        <p:spPr>
          <a:xfrm>
            <a:off x="13056016" y="3251353"/>
            <a:ext cx="452118" cy="801484"/>
          </a:xfrm>
          <a:prstGeom prst="rect">
            <a:avLst/>
          </a:prstGeom>
          <a:noFill/>
        </p:spPr>
      </p:pic>
      <p:sp>
        <p:nvSpPr>
          <p:cNvPr id="46" name="Oval 45">
            <a:extLst>
              <a:ext uri="{FF2B5EF4-FFF2-40B4-BE49-F238E27FC236}">
                <a16:creationId xmlns:a16="http://schemas.microsoft.com/office/drawing/2014/main" id="{BE9CCE2F-2FF1-4FD6-8BA2-99169B88081E}"/>
              </a:ext>
            </a:extLst>
          </p:cNvPr>
          <p:cNvSpPr/>
          <p:nvPr/>
        </p:nvSpPr>
        <p:spPr>
          <a:xfrm>
            <a:off x="4484879" y="-3055518"/>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 name="Oval 46">
            <a:extLst>
              <a:ext uri="{FF2B5EF4-FFF2-40B4-BE49-F238E27FC236}">
                <a16:creationId xmlns:a16="http://schemas.microsoft.com/office/drawing/2014/main" id="{4306EF44-F0F9-4446-82E6-A16C21F8C522}"/>
              </a:ext>
            </a:extLst>
          </p:cNvPr>
          <p:cNvSpPr/>
          <p:nvPr/>
        </p:nvSpPr>
        <p:spPr>
          <a:xfrm>
            <a:off x="-2810528" y="-924716"/>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8224212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137C686-454A-4433-B85A-55BA9C4F037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3235378" y="-958782"/>
            <a:ext cx="14963735" cy="8420270"/>
          </a:xfrm>
          <a:prstGeom prst="roundRect">
            <a:avLst>
              <a:gd name="adj" fmla="val 50000"/>
            </a:avLst>
          </a:prstGeom>
        </p:spPr>
      </p:pic>
      <p:sp>
        <p:nvSpPr>
          <p:cNvPr id="67" name="TextBox 66">
            <a:extLst>
              <a:ext uri="{FF2B5EF4-FFF2-40B4-BE49-F238E27FC236}">
                <a16:creationId xmlns:a16="http://schemas.microsoft.com/office/drawing/2014/main" id="{F8C89493-F8BD-47E8-AB11-E0E8D17CAB31}"/>
              </a:ext>
            </a:extLst>
          </p:cNvPr>
          <p:cNvSpPr txBox="1"/>
          <p:nvPr/>
        </p:nvSpPr>
        <p:spPr>
          <a:xfrm>
            <a:off x="6867292" y="2384776"/>
            <a:ext cx="4011393" cy="1015663"/>
          </a:xfrm>
          <a:prstGeom prst="rect">
            <a:avLst/>
          </a:prstGeom>
          <a:noFill/>
        </p:spPr>
        <p:txBody>
          <a:bodyPr wrap="square">
            <a:spAutoFit/>
          </a:bodyPr>
          <a:lstStyle/>
          <a:p>
            <a:r>
              <a:rPr lang="en-US" sz="6000" b="1" dirty="0">
                <a:ln>
                  <a:solidFill>
                    <a:schemeClr val="bg1"/>
                  </a:solidFill>
                </a:ln>
                <a:solidFill>
                  <a:schemeClr val="bg1"/>
                </a:solidFill>
                <a:latin typeface="Century Gothic" panose="020B0502020202020204" pitchFamily="34" charset="0"/>
              </a:rPr>
              <a:t>GRADIENT </a:t>
            </a:r>
          </a:p>
        </p:txBody>
      </p:sp>
      <p:sp>
        <p:nvSpPr>
          <p:cNvPr id="68" name="TextBox 67">
            <a:extLst>
              <a:ext uri="{FF2B5EF4-FFF2-40B4-BE49-F238E27FC236}">
                <a16:creationId xmlns:a16="http://schemas.microsoft.com/office/drawing/2014/main" id="{72EBECFB-947F-469A-9920-5A2A9419E44B}"/>
              </a:ext>
            </a:extLst>
          </p:cNvPr>
          <p:cNvSpPr txBox="1"/>
          <p:nvPr/>
        </p:nvSpPr>
        <p:spPr>
          <a:xfrm>
            <a:off x="10403821" y="3216388"/>
            <a:ext cx="414612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0D1C26E-2862-47CB-98DD-B4C80A4889EE}"/>
              </a:ext>
            </a:extLst>
          </p:cNvPr>
          <p:cNvSpPr txBox="1"/>
          <p:nvPr/>
        </p:nvSpPr>
        <p:spPr>
          <a:xfrm>
            <a:off x="909043" y="3262697"/>
            <a:ext cx="317887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Approach</a:t>
            </a:r>
          </a:p>
        </p:txBody>
      </p:sp>
      <p:sp>
        <p:nvSpPr>
          <p:cNvPr id="49" name="TextBox 48">
            <a:extLst>
              <a:ext uri="{FF2B5EF4-FFF2-40B4-BE49-F238E27FC236}">
                <a16:creationId xmlns:a16="http://schemas.microsoft.com/office/drawing/2014/main" id="{FA97D3BB-46D8-4A97-83D3-12C65BAAC401}"/>
              </a:ext>
            </a:extLst>
          </p:cNvPr>
          <p:cNvSpPr txBox="1"/>
          <p:nvPr/>
        </p:nvSpPr>
        <p:spPr>
          <a:xfrm>
            <a:off x="580398" y="2485970"/>
            <a:ext cx="4267680" cy="1015663"/>
          </a:xfrm>
          <a:prstGeom prst="rect">
            <a:avLst/>
          </a:prstGeom>
          <a:noFill/>
          <a:ln>
            <a:noFill/>
          </a:ln>
        </p:spPr>
        <p:txBody>
          <a:bodyPr wrap="square">
            <a:spAutoFit/>
          </a:bodyPr>
          <a:lstStyle/>
          <a:p>
            <a:r>
              <a:rPr kumimoji="0" lang="en-US" sz="6000" b="1" i="0" u="none" strike="noStrike" kern="1200" cap="none" spc="0" normalizeH="0" baseline="0" noProof="0" dirty="0">
                <a:ln>
                  <a:noFill/>
                </a:ln>
                <a:solidFill>
                  <a:schemeClr val="bg1"/>
                </a:solidFill>
                <a:effectLst/>
                <a:uLnTx/>
                <a:uFillTx/>
                <a:latin typeface="Delighty" panose="02000600000000000000" pitchFamily="2" charset="0"/>
              </a:rPr>
              <a:t>M</a:t>
            </a:r>
            <a:r>
              <a:rPr kumimoji="0" lang="en-US" sz="6000" b="1" i="0" u="none" strike="noStrike" kern="1200" cap="none" spc="0" normalizeH="0" baseline="0" noProof="0" dirty="0">
                <a:ln>
                  <a:solidFill>
                    <a:schemeClr val="bg1"/>
                  </a:solidFill>
                </a:ln>
                <a:noFill/>
                <a:effectLst/>
                <a:uLnTx/>
                <a:uFillTx/>
                <a:latin typeface="Delighty" panose="02000600000000000000" pitchFamily="2" charset="0"/>
              </a:rPr>
              <a:t>L</a:t>
            </a:r>
            <a:endParaRPr lang="en-MY" sz="6000" dirty="0">
              <a:solidFill>
                <a:schemeClr val="bg1"/>
              </a:solidFill>
              <a:latin typeface="Delighty" panose="02000600000000000000" pitchFamily="2" charset="0"/>
            </a:endParaRPr>
          </a:p>
        </p:txBody>
      </p:sp>
      <p:sp>
        <p:nvSpPr>
          <p:cNvPr id="24" name="Oval 23">
            <a:extLst>
              <a:ext uri="{FF2B5EF4-FFF2-40B4-BE49-F238E27FC236}">
                <a16:creationId xmlns:a16="http://schemas.microsoft.com/office/drawing/2014/main" id="{DB6F3B1A-9E08-44A2-95F2-9F2E21010EAF}"/>
              </a:ext>
            </a:extLst>
          </p:cNvPr>
          <p:cNvSpPr/>
          <p:nvPr/>
        </p:nvSpPr>
        <p:spPr>
          <a:xfrm>
            <a:off x="4670464"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948936" y="3251353"/>
            <a:ext cx="452118" cy="801484"/>
          </a:xfrm>
          <a:prstGeom prst="rect">
            <a:avLst/>
          </a:prstGeom>
          <a:noFill/>
        </p:spPr>
      </p:pic>
      <p:sp>
        <p:nvSpPr>
          <p:cNvPr id="36" name="TextBox 35">
            <a:extLst>
              <a:ext uri="{FF2B5EF4-FFF2-40B4-BE49-F238E27FC236}">
                <a16:creationId xmlns:a16="http://schemas.microsoft.com/office/drawing/2014/main" id="{1F0EC286-84D9-4F69-8AD7-BBFC927CEA54}"/>
              </a:ext>
            </a:extLst>
          </p:cNvPr>
          <p:cNvSpPr txBox="1"/>
          <p:nvPr/>
        </p:nvSpPr>
        <p:spPr>
          <a:xfrm>
            <a:off x="6790948" y="2108534"/>
            <a:ext cx="4011393" cy="3139321"/>
          </a:xfrm>
          <a:prstGeom prst="rect">
            <a:avLst/>
          </a:prstGeom>
          <a:noFill/>
        </p:spPr>
        <p:txBody>
          <a:bodyPr wrap="square" rtlCol="0">
            <a:spAutoFit/>
          </a:bodyPr>
          <a:lstStyle/>
          <a:p>
            <a:pPr algn="ctr"/>
            <a:r>
              <a:rPr lang="en-US" b="1" i="0" dirty="0">
                <a:solidFill>
                  <a:srgbClr val="D1D5DB"/>
                </a:solidFill>
                <a:effectLst/>
                <a:latin typeface="Delighty" panose="02000600000000000000"/>
              </a:rPr>
              <a:t>Content-based filtering</a:t>
            </a:r>
          </a:p>
          <a:p>
            <a:pPr algn="ctr"/>
            <a:endParaRPr lang="en-MY" b="1" dirty="0">
              <a:solidFill>
                <a:schemeClr val="bg1">
                  <a:lumMod val="65000"/>
                </a:schemeClr>
              </a:solidFill>
              <a:latin typeface="Delighty" panose="02000600000000000000"/>
            </a:endParaRPr>
          </a:p>
          <a:p>
            <a:pPr algn="ctr"/>
            <a:r>
              <a:rPr lang="en-US" b="0" i="0" dirty="0">
                <a:solidFill>
                  <a:srgbClr val="D1D5DB"/>
                </a:solidFill>
                <a:effectLst/>
                <a:latin typeface="Delighty" panose="02000600000000000000"/>
              </a:rPr>
              <a:t>Content-based filtering is a recommendation system technique that suggests items to users based on the characteristics and content of those items, rather than relying on user interactions or collaborative filtering. It analyzes the properties or features of items and recommends similar items to users based on their past preferences.</a:t>
            </a:r>
            <a:endParaRPr lang="en-MY" dirty="0">
              <a:solidFill>
                <a:schemeClr val="bg1">
                  <a:lumMod val="65000"/>
                </a:schemeClr>
              </a:solidFill>
              <a:latin typeface="Delighty" panose="02000600000000000000"/>
            </a:endParaRPr>
          </a:p>
        </p:txBody>
      </p:sp>
      <p:grpSp>
        <p:nvGrpSpPr>
          <p:cNvPr id="50" name="Group 49">
            <a:extLst>
              <a:ext uri="{FF2B5EF4-FFF2-40B4-BE49-F238E27FC236}">
                <a16:creationId xmlns:a16="http://schemas.microsoft.com/office/drawing/2014/main" id="{71BF65C6-5737-45A0-8A53-93A29641CEC4}"/>
              </a:ext>
            </a:extLst>
          </p:cNvPr>
          <p:cNvGrpSpPr/>
          <p:nvPr/>
        </p:nvGrpSpPr>
        <p:grpSpPr>
          <a:xfrm rot="18544867">
            <a:off x="10289573" y="-5341958"/>
            <a:ext cx="8211469" cy="7641093"/>
            <a:chOff x="-7359647" y="3481383"/>
            <a:chExt cx="8211469" cy="7641093"/>
          </a:xfrm>
        </p:grpSpPr>
        <p:sp>
          <p:nvSpPr>
            <p:cNvPr id="51" name="Freeform: Shape 50">
              <a:extLst>
                <a:ext uri="{FF2B5EF4-FFF2-40B4-BE49-F238E27FC236}">
                  <a16:creationId xmlns:a16="http://schemas.microsoft.com/office/drawing/2014/main" id="{256E6AA9-1338-45EF-ABFA-33E3839DD16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Freeform: Shape 51">
              <a:extLst>
                <a:ext uri="{FF2B5EF4-FFF2-40B4-BE49-F238E27FC236}">
                  <a16:creationId xmlns:a16="http://schemas.microsoft.com/office/drawing/2014/main" id="{8BB38904-6437-4101-AEA2-1B0DB5E77AB8}"/>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1" name="Group 30">
            <a:extLst>
              <a:ext uri="{FF2B5EF4-FFF2-40B4-BE49-F238E27FC236}">
                <a16:creationId xmlns:a16="http://schemas.microsoft.com/office/drawing/2014/main" id="{83B4C473-F172-47FE-98F0-3788E9BC7AF3}"/>
              </a:ext>
            </a:extLst>
          </p:cNvPr>
          <p:cNvGrpSpPr/>
          <p:nvPr/>
        </p:nvGrpSpPr>
        <p:grpSpPr>
          <a:xfrm rot="18544867">
            <a:off x="-7207247" y="3633783"/>
            <a:ext cx="8211469" cy="7641093"/>
            <a:chOff x="-7359647" y="3481383"/>
            <a:chExt cx="8211469" cy="7641093"/>
          </a:xfrm>
        </p:grpSpPr>
        <p:sp>
          <p:nvSpPr>
            <p:cNvPr id="32" name="Freeform: Shape 31">
              <a:extLst>
                <a:ext uri="{FF2B5EF4-FFF2-40B4-BE49-F238E27FC236}">
                  <a16:creationId xmlns:a16="http://schemas.microsoft.com/office/drawing/2014/main" id="{69C37CB8-9352-4B58-AB2A-E3CDE12BC48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3" name="Freeform: Shape 32">
              <a:extLst>
                <a:ext uri="{FF2B5EF4-FFF2-40B4-BE49-F238E27FC236}">
                  <a16:creationId xmlns:a16="http://schemas.microsoft.com/office/drawing/2014/main" id="{AD863925-5855-40DB-B3F4-E4AF39F89C1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54" name="TextBox 53">
            <a:extLst>
              <a:ext uri="{FF2B5EF4-FFF2-40B4-BE49-F238E27FC236}">
                <a16:creationId xmlns:a16="http://schemas.microsoft.com/office/drawing/2014/main" id="{383027FB-A781-4981-8547-A0E1E8234F02}"/>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CBRE</a:t>
            </a:r>
            <a:endParaRPr lang="en-MY" sz="600" dirty="0">
              <a:solidFill>
                <a:schemeClr val="bg1"/>
              </a:solidFill>
            </a:endParaRPr>
          </a:p>
        </p:txBody>
      </p:sp>
      <p:pic>
        <p:nvPicPr>
          <p:cNvPr id="55" name="Picture 54">
            <a:extLst>
              <a:ext uri="{FF2B5EF4-FFF2-40B4-BE49-F238E27FC236}">
                <a16:creationId xmlns:a16="http://schemas.microsoft.com/office/drawing/2014/main" id="{67BE97DF-03E8-47CD-96C9-38E2814DD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56" name="TextBox 55">
            <a:extLst>
              <a:ext uri="{FF2B5EF4-FFF2-40B4-BE49-F238E27FC236}">
                <a16:creationId xmlns:a16="http://schemas.microsoft.com/office/drawing/2014/main" id="{15C94DC8-5117-4078-915E-297DDED84190}"/>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Home</a:t>
            </a:r>
            <a:endParaRPr lang="en-MY" sz="200" b="1" dirty="0">
              <a:solidFill>
                <a:schemeClr val="bg1"/>
              </a:solidFill>
            </a:endParaRPr>
          </a:p>
        </p:txBody>
      </p:sp>
      <p:sp>
        <p:nvSpPr>
          <p:cNvPr id="57" name="TextBox 56">
            <a:extLst>
              <a:ext uri="{FF2B5EF4-FFF2-40B4-BE49-F238E27FC236}">
                <a16:creationId xmlns:a16="http://schemas.microsoft.com/office/drawing/2014/main" id="{C73E4BE8-1845-41ED-BC26-8873D91C6CB9}"/>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Menus </a:t>
            </a:r>
            <a:endParaRPr lang="en-MY" sz="200" b="1" dirty="0">
              <a:solidFill>
                <a:schemeClr val="bg1"/>
              </a:solidFill>
            </a:endParaRPr>
          </a:p>
        </p:txBody>
      </p:sp>
      <p:sp>
        <p:nvSpPr>
          <p:cNvPr id="58" name="TextBox 57">
            <a:extLst>
              <a:ext uri="{FF2B5EF4-FFF2-40B4-BE49-F238E27FC236}">
                <a16:creationId xmlns:a16="http://schemas.microsoft.com/office/drawing/2014/main" id="{E3E9058C-69E9-41CF-8FCD-403156DC1109}"/>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solidFill>
                  <a:schemeClr val="bg1"/>
                </a:solidFill>
                <a:effectLst/>
                <a:uLnTx/>
                <a:uFillTx/>
                <a:latin typeface="Century Gothic" panose="020B0502020202020204" pitchFamily="34" charset="0"/>
                <a:ea typeface="+mn-ea"/>
                <a:cs typeface="+mn-cs"/>
              </a:rPr>
              <a:t>Points </a:t>
            </a:r>
            <a:endParaRPr lang="en-MY" sz="200" b="1" dirty="0">
              <a:solidFill>
                <a:schemeClr val="bg1"/>
              </a:solidFill>
            </a:endParaRPr>
          </a:p>
        </p:txBody>
      </p:sp>
      <p:sp>
        <p:nvSpPr>
          <p:cNvPr id="60" name="TextBox 59">
            <a:extLst>
              <a:ext uri="{FF2B5EF4-FFF2-40B4-BE49-F238E27FC236}">
                <a16:creationId xmlns:a16="http://schemas.microsoft.com/office/drawing/2014/main" id="{B4026C2C-91C9-4BF5-BC6F-F6B300B5FC82}"/>
              </a:ext>
            </a:extLst>
          </p:cNvPr>
          <p:cNvSpPr txBox="1"/>
          <p:nvPr/>
        </p:nvSpPr>
        <p:spPr>
          <a:xfrm>
            <a:off x="-7362214" y="2204760"/>
            <a:ext cx="3178871"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FLEETING</a:t>
            </a:r>
            <a:endParaRPr lang="en-US" sz="5400" b="1" dirty="0">
              <a:solidFill>
                <a:schemeClr val="bg1"/>
              </a:solidFill>
              <a:latin typeface="Century Gothic" panose="020B0502020202020204" pitchFamily="34" charset="0"/>
            </a:endParaRPr>
          </a:p>
        </p:txBody>
      </p:sp>
      <p:sp>
        <p:nvSpPr>
          <p:cNvPr id="61" name="TextBox 60">
            <a:extLst>
              <a:ext uri="{FF2B5EF4-FFF2-40B4-BE49-F238E27FC236}">
                <a16:creationId xmlns:a16="http://schemas.microsoft.com/office/drawing/2014/main" id="{96AE650D-B0CA-41F7-B1D7-00FB618CE236}"/>
              </a:ext>
            </a:extLst>
          </p:cNvPr>
          <p:cNvSpPr txBox="1"/>
          <p:nvPr/>
        </p:nvSpPr>
        <p:spPr>
          <a:xfrm>
            <a:off x="-5338637" y="2054178"/>
            <a:ext cx="1931939" cy="276999"/>
          </a:xfrm>
          <a:prstGeom prst="rect">
            <a:avLst/>
          </a:prstGeom>
          <a:noFill/>
        </p:spPr>
        <p:txBody>
          <a:bodyPr wrap="square" rtlCol="0">
            <a:spAutoFit/>
          </a:bodyPr>
          <a:lstStyle/>
          <a:p>
            <a:r>
              <a:rPr lang="en-US" sz="1200" b="1" dirty="0">
                <a:solidFill>
                  <a:schemeClr val="bg1"/>
                </a:solidFill>
                <a:latin typeface="Century Gothic" panose="020B0502020202020204" pitchFamily="34" charset="0"/>
              </a:rPr>
              <a:t>Inspired by Style </a:t>
            </a:r>
            <a:r>
              <a:rPr lang="en-US" sz="1200" b="1" dirty="0" err="1">
                <a:solidFill>
                  <a:schemeClr val="bg1"/>
                </a:solidFill>
                <a:latin typeface="Century Gothic" panose="020B0502020202020204" pitchFamily="34" charset="0"/>
              </a:rPr>
              <a:t>Teyvat</a:t>
            </a:r>
            <a:endParaRPr lang="en-US" sz="1200" b="1" dirty="0">
              <a:solidFill>
                <a:schemeClr val="bg1"/>
              </a:solidFill>
              <a:latin typeface="Century Gothic" panose="020B0502020202020204" pitchFamily="34" charset="0"/>
            </a:endParaRPr>
          </a:p>
        </p:txBody>
      </p:sp>
      <p:sp>
        <p:nvSpPr>
          <p:cNvPr id="62" name="TextBox 61">
            <a:extLst>
              <a:ext uri="{FF2B5EF4-FFF2-40B4-BE49-F238E27FC236}">
                <a16:creationId xmlns:a16="http://schemas.microsoft.com/office/drawing/2014/main" id="{9938C6D8-0FA5-48BA-AC41-A77D134BAB2F}"/>
              </a:ext>
            </a:extLst>
          </p:cNvPr>
          <p:cNvSpPr txBox="1"/>
          <p:nvPr/>
        </p:nvSpPr>
        <p:spPr>
          <a:xfrm>
            <a:off x="-12706693" y="4239234"/>
            <a:ext cx="1063112" cy="307777"/>
          </a:xfrm>
          <a:prstGeom prst="rect">
            <a:avLst/>
          </a:prstGeom>
          <a:noFill/>
        </p:spPr>
        <p:txBody>
          <a:bodyPr wrap="square" rtlCol="0">
            <a:spAutoFit/>
          </a:bodyPr>
          <a:lstStyle/>
          <a:p>
            <a:r>
              <a:rPr lang="en-MY" sz="1400" b="1" dirty="0">
                <a:solidFill>
                  <a:srgbClr val="060F16"/>
                </a:solidFill>
                <a:latin typeface="Century Gothic" panose="020B0502020202020204" pitchFamily="34" charset="0"/>
              </a:rPr>
              <a:t>WELCOME</a:t>
            </a:r>
            <a:endParaRPr lang="en-MY" b="1" dirty="0">
              <a:solidFill>
                <a:srgbClr val="060F16"/>
              </a:solidFill>
              <a:latin typeface="Century Gothic" panose="020B0502020202020204" pitchFamily="34" charset="0"/>
            </a:endParaRPr>
          </a:p>
        </p:txBody>
      </p:sp>
      <p:sp>
        <p:nvSpPr>
          <p:cNvPr id="63" name="TextBox 62">
            <a:extLst>
              <a:ext uri="{FF2B5EF4-FFF2-40B4-BE49-F238E27FC236}">
                <a16:creationId xmlns:a16="http://schemas.microsoft.com/office/drawing/2014/main" id="{B74FADCF-9F69-484E-8482-39A8C9023DF7}"/>
              </a:ext>
            </a:extLst>
          </p:cNvPr>
          <p:cNvSpPr txBox="1"/>
          <p:nvPr/>
        </p:nvSpPr>
        <p:spPr>
          <a:xfrm>
            <a:off x="-12706693" y="4496507"/>
            <a:ext cx="3440463" cy="646331"/>
          </a:xfrm>
          <a:prstGeom prst="rect">
            <a:avLst/>
          </a:prstGeom>
          <a:noFill/>
        </p:spPr>
        <p:txBody>
          <a:bodyPr wrap="square" rtlCol="0">
            <a:spAutoFit/>
          </a:bodyPr>
          <a:lstStyle/>
          <a:p>
            <a:pPr algn="just"/>
            <a:r>
              <a:rPr lang="en-MY" sz="1200" dirty="0">
                <a:solidFill>
                  <a:srgbClr val="060F16"/>
                </a:solidFill>
                <a:latin typeface="Century Gothic" panose="020B0502020202020204" pitchFamily="34" charset="0"/>
              </a:rPr>
              <a:t>Tengok teaser Genshin impact </a:t>
            </a:r>
            <a:r>
              <a:rPr lang="en-MY" sz="1200" dirty="0" err="1">
                <a:solidFill>
                  <a:srgbClr val="060F16"/>
                </a:solidFill>
                <a:latin typeface="Century Gothic" panose="020B0502020202020204" pitchFamily="34" charset="0"/>
              </a:rPr>
              <a:t>Teyvat</a:t>
            </a:r>
            <a:r>
              <a:rPr lang="en-MY" sz="1200" dirty="0">
                <a:solidFill>
                  <a:srgbClr val="060F16"/>
                </a:solidFill>
                <a:latin typeface="Century Gothic" panose="020B0502020202020204" pitchFamily="34" charset="0"/>
              </a:rPr>
              <a:t> style dengan music </a:t>
            </a:r>
            <a:r>
              <a:rPr lang="en-MY" sz="1200" dirty="0" err="1">
                <a:solidFill>
                  <a:srgbClr val="060F16"/>
                </a:solidFill>
                <a:latin typeface="Century Gothic" panose="020B0502020202020204" pitchFamily="34" charset="0"/>
              </a:rPr>
              <a:t>dia</a:t>
            </a:r>
            <a:r>
              <a:rPr lang="en-MY" sz="1200" dirty="0">
                <a:solidFill>
                  <a:srgbClr val="060F16"/>
                </a:solidFill>
                <a:latin typeface="Century Gothic" panose="020B0502020202020204" pitchFamily="34" charset="0"/>
              </a:rPr>
              <a:t> </a:t>
            </a:r>
            <a:r>
              <a:rPr lang="en-MY" sz="1200" dirty="0" err="1">
                <a:solidFill>
                  <a:srgbClr val="060F16"/>
                </a:solidFill>
                <a:latin typeface="Century Gothic" panose="020B0502020202020204" pitchFamily="34" charset="0"/>
              </a:rPr>
              <a:t>terus</a:t>
            </a:r>
            <a:r>
              <a:rPr lang="en-MY" sz="1200" dirty="0">
                <a:solidFill>
                  <a:srgbClr val="060F16"/>
                </a:solidFill>
                <a:latin typeface="Century Gothic" panose="020B0502020202020204" pitchFamily="34" charset="0"/>
              </a:rPr>
              <a:t> inspired untuk buat style macam </a:t>
            </a:r>
            <a:r>
              <a:rPr lang="en-MY" sz="1200" dirty="0" err="1">
                <a:solidFill>
                  <a:srgbClr val="060F16"/>
                </a:solidFill>
                <a:latin typeface="Century Gothic" panose="020B0502020202020204" pitchFamily="34" charset="0"/>
              </a:rPr>
              <a:t>ni</a:t>
            </a:r>
            <a:r>
              <a:rPr lang="en-MY" sz="1200" dirty="0">
                <a:solidFill>
                  <a:srgbClr val="060F16"/>
                </a:solidFill>
                <a:latin typeface="Century Gothic" panose="020B0502020202020204" pitchFamily="34" charset="0"/>
              </a:rPr>
              <a:t>.</a:t>
            </a:r>
            <a:endParaRPr lang="en-MY" sz="1600" dirty="0">
              <a:solidFill>
                <a:srgbClr val="060F16"/>
              </a:solidFill>
              <a:latin typeface="Century Gothic" panose="020B0502020202020204" pitchFamily="34" charset="0"/>
            </a:endParaRPr>
          </a:p>
        </p:txBody>
      </p:sp>
      <p:sp>
        <p:nvSpPr>
          <p:cNvPr id="64" name="TextBox 63">
            <a:extLst>
              <a:ext uri="{FF2B5EF4-FFF2-40B4-BE49-F238E27FC236}">
                <a16:creationId xmlns:a16="http://schemas.microsoft.com/office/drawing/2014/main" id="{6C1BD7E1-F387-4F25-B760-4171477B2153}"/>
              </a:ext>
            </a:extLst>
          </p:cNvPr>
          <p:cNvSpPr txBox="1"/>
          <p:nvPr/>
        </p:nvSpPr>
        <p:spPr>
          <a:xfrm>
            <a:off x="-9655461" y="2785188"/>
            <a:ext cx="3655960" cy="830997"/>
          </a:xfrm>
          <a:prstGeom prst="rect">
            <a:avLst/>
          </a:prstGeom>
          <a:noFill/>
        </p:spPr>
        <p:txBody>
          <a:bodyPr wrap="square">
            <a:spAutoFit/>
          </a:bodyPr>
          <a:lstStyle/>
          <a:p>
            <a:r>
              <a:rPr kumimoji="0" lang="en-US" sz="48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COLORS</a:t>
            </a:r>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IN </a:t>
            </a:r>
            <a:endParaRPr lang="en-MY" sz="1100" dirty="0">
              <a:solidFill>
                <a:schemeClr val="bg1"/>
              </a:solidFill>
            </a:endParaRPr>
          </a:p>
        </p:txBody>
      </p:sp>
      <p:sp>
        <p:nvSpPr>
          <p:cNvPr id="65" name="TextBox 64">
            <a:extLst>
              <a:ext uri="{FF2B5EF4-FFF2-40B4-BE49-F238E27FC236}">
                <a16:creationId xmlns:a16="http://schemas.microsoft.com/office/drawing/2014/main" id="{FE605AEC-C040-4001-8FB6-992C63CEDBBB}"/>
              </a:ext>
            </a:extLst>
          </p:cNvPr>
          <p:cNvSpPr txBox="1"/>
          <p:nvPr/>
        </p:nvSpPr>
        <p:spPr>
          <a:xfrm>
            <a:off x="-11008319" y="3408237"/>
            <a:ext cx="3184310" cy="830997"/>
          </a:xfrm>
          <a:prstGeom prst="rect">
            <a:avLst/>
          </a:prstGeom>
          <a:noFill/>
        </p:spPr>
        <p:txBody>
          <a:bodyPr wrap="square">
            <a:spAutoFit/>
          </a:bodyPr>
          <a:lstStyle/>
          <a:p>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FLIGHT</a:t>
            </a:r>
            <a:endParaRPr lang="en-MY" sz="1100" dirty="0">
              <a:solidFill>
                <a:schemeClr val="bg1"/>
              </a:solidFill>
            </a:endParaRPr>
          </a:p>
        </p:txBody>
      </p:sp>
      <p:pic>
        <p:nvPicPr>
          <p:cNvPr id="3" name="Picture 2" descr="CBRE Stock Price and Chart — NYSE:CBRE — TradingView">
            <a:extLst>
              <a:ext uri="{FF2B5EF4-FFF2-40B4-BE49-F238E27FC236}">
                <a16:creationId xmlns:a16="http://schemas.microsoft.com/office/drawing/2014/main" id="{063AB0BA-6C01-89CF-AFAD-DFC94718E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5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137C686-454A-4433-B85A-55BA9C4F037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3235378" y="-958782"/>
            <a:ext cx="14963735" cy="8420270"/>
          </a:xfrm>
          <a:prstGeom prst="roundRect">
            <a:avLst>
              <a:gd name="adj" fmla="val 50000"/>
            </a:avLst>
          </a:prstGeom>
        </p:spPr>
      </p:pic>
      <p:sp>
        <p:nvSpPr>
          <p:cNvPr id="67" name="TextBox 66">
            <a:extLst>
              <a:ext uri="{FF2B5EF4-FFF2-40B4-BE49-F238E27FC236}">
                <a16:creationId xmlns:a16="http://schemas.microsoft.com/office/drawing/2014/main" id="{F8C89493-F8BD-47E8-AB11-E0E8D17CAB31}"/>
              </a:ext>
            </a:extLst>
          </p:cNvPr>
          <p:cNvSpPr txBox="1"/>
          <p:nvPr/>
        </p:nvSpPr>
        <p:spPr>
          <a:xfrm>
            <a:off x="6867292" y="2384776"/>
            <a:ext cx="4011393" cy="1015663"/>
          </a:xfrm>
          <a:prstGeom prst="rect">
            <a:avLst/>
          </a:prstGeom>
          <a:noFill/>
        </p:spPr>
        <p:txBody>
          <a:bodyPr wrap="square">
            <a:spAutoFit/>
          </a:bodyPr>
          <a:lstStyle/>
          <a:p>
            <a:r>
              <a:rPr lang="en-US" sz="6000" b="1" dirty="0">
                <a:ln>
                  <a:solidFill>
                    <a:schemeClr val="bg1"/>
                  </a:solidFill>
                </a:ln>
                <a:solidFill>
                  <a:schemeClr val="bg1"/>
                </a:solidFill>
                <a:latin typeface="Century Gothic" panose="020B0502020202020204" pitchFamily="34" charset="0"/>
              </a:rPr>
              <a:t>GRADIENT </a:t>
            </a:r>
          </a:p>
        </p:txBody>
      </p:sp>
      <p:sp>
        <p:nvSpPr>
          <p:cNvPr id="68" name="TextBox 67">
            <a:extLst>
              <a:ext uri="{FF2B5EF4-FFF2-40B4-BE49-F238E27FC236}">
                <a16:creationId xmlns:a16="http://schemas.microsoft.com/office/drawing/2014/main" id="{72EBECFB-947F-469A-9920-5A2A9419E44B}"/>
              </a:ext>
            </a:extLst>
          </p:cNvPr>
          <p:cNvSpPr txBox="1"/>
          <p:nvPr/>
        </p:nvSpPr>
        <p:spPr>
          <a:xfrm>
            <a:off x="10403821" y="3216388"/>
            <a:ext cx="414612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0D1C26E-2862-47CB-98DD-B4C80A4889EE}"/>
              </a:ext>
            </a:extLst>
          </p:cNvPr>
          <p:cNvSpPr txBox="1"/>
          <p:nvPr/>
        </p:nvSpPr>
        <p:spPr>
          <a:xfrm>
            <a:off x="667412" y="3231464"/>
            <a:ext cx="5366669" cy="769441"/>
          </a:xfrm>
          <a:prstGeom prst="rect">
            <a:avLst/>
          </a:prstGeom>
          <a:noFill/>
        </p:spPr>
        <p:txBody>
          <a:bodyPr wrap="square" rtlCol="0">
            <a:spAutoFit/>
          </a:bodyPr>
          <a:lstStyle/>
          <a:p>
            <a:r>
              <a:rPr lang="en-US" sz="4400" b="1" dirty="0">
                <a:solidFill>
                  <a:schemeClr val="bg1"/>
                </a:solidFill>
                <a:latin typeface="Century Gothic" panose="020B0502020202020204" pitchFamily="34" charset="0"/>
              </a:rPr>
              <a:t>ML Approach</a:t>
            </a:r>
          </a:p>
        </p:txBody>
      </p:sp>
      <p:sp>
        <p:nvSpPr>
          <p:cNvPr id="24" name="Oval 23">
            <a:extLst>
              <a:ext uri="{FF2B5EF4-FFF2-40B4-BE49-F238E27FC236}">
                <a16:creationId xmlns:a16="http://schemas.microsoft.com/office/drawing/2014/main" id="{DB6F3B1A-9E08-44A2-95F2-9F2E21010EAF}"/>
              </a:ext>
            </a:extLst>
          </p:cNvPr>
          <p:cNvSpPr/>
          <p:nvPr/>
        </p:nvSpPr>
        <p:spPr>
          <a:xfrm>
            <a:off x="4670464"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948936" y="3251353"/>
            <a:ext cx="452118" cy="801484"/>
          </a:xfrm>
          <a:prstGeom prst="rect">
            <a:avLst/>
          </a:prstGeom>
          <a:noFill/>
        </p:spPr>
      </p:pic>
      <p:grpSp>
        <p:nvGrpSpPr>
          <p:cNvPr id="50" name="Group 49">
            <a:extLst>
              <a:ext uri="{FF2B5EF4-FFF2-40B4-BE49-F238E27FC236}">
                <a16:creationId xmlns:a16="http://schemas.microsoft.com/office/drawing/2014/main" id="{71BF65C6-5737-45A0-8A53-93A29641CEC4}"/>
              </a:ext>
            </a:extLst>
          </p:cNvPr>
          <p:cNvGrpSpPr/>
          <p:nvPr/>
        </p:nvGrpSpPr>
        <p:grpSpPr>
          <a:xfrm rot="18544867">
            <a:off x="10289573" y="-5341958"/>
            <a:ext cx="8211469" cy="7641093"/>
            <a:chOff x="-7359647" y="3481383"/>
            <a:chExt cx="8211469" cy="7641093"/>
          </a:xfrm>
        </p:grpSpPr>
        <p:sp>
          <p:nvSpPr>
            <p:cNvPr id="51" name="Freeform: Shape 50">
              <a:extLst>
                <a:ext uri="{FF2B5EF4-FFF2-40B4-BE49-F238E27FC236}">
                  <a16:creationId xmlns:a16="http://schemas.microsoft.com/office/drawing/2014/main" id="{256E6AA9-1338-45EF-ABFA-33E3839DD16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Freeform: Shape 51">
              <a:extLst>
                <a:ext uri="{FF2B5EF4-FFF2-40B4-BE49-F238E27FC236}">
                  <a16:creationId xmlns:a16="http://schemas.microsoft.com/office/drawing/2014/main" id="{8BB38904-6437-4101-AEA2-1B0DB5E77AB8}"/>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1" name="Group 30">
            <a:extLst>
              <a:ext uri="{FF2B5EF4-FFF2-40B4-BE49-F238E27FC236}">
                <a16:creationId xmlns:a16="http://schemas.microsoft.com/office/drawing/2014/main" id="{83B4C473-F172-47FE-98F0-3788E9BC7AF3}"/>
              </a:ext>
            </a:extLst>
          </p:cNvPr>
          <p:cNvGrpSpPr/>
          <p:nvPr/>
        </p:nvGrpSpPr>
        <p:grpSpPr>
          <a:xfrm rot="18544867">
            <a:off x="-7207247" y="3633783"/>
            <a:ext cx="8211469" cy="7641093"/>
            <a:chOff x="-7359647" y="3481383"/>
            <a:chExt cx="8211469" cy="7641093"/>
          </a:xfrm>
        </p:grpSpPr>
        <p:sp>
          <p:nvSpPr>
            <p:cNvPr id="32" name="Freeform: Shape 31">
              <a:extLst>
                <a:ext uri="{FF2B5EF4-FFF2-40B4-BE49-F238E27FC236}">
                  <a16:creationId xmlns:a16="http://schemas.microsoft.com/office/drawing/2014/main" id="{69C37CB8-9352-4B58-AB2A-E3CDE12BC48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3" name="Freeform: Shape 32">
              <a:extLst>
                <a:ext uri="{FF2B5EF4-FFF2-40B4-BE49-F238E27FC236}">
                  <a16:creationId xmlns:a16="http://schemas.microsoft.com/office/drawing/2014/main" id="{AD863925-5855-40DB-B3F4-E4AF39F89C1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54" name="TextBox 53">
            <a:extLst>
              <a:ext uri="{FF2B5EF4-FFF2-40B4-BE49-F238E27FC236}">
                <a16:creationId xmlns:a16="http://schemas.microsoft.com/office/drawing/2014/main" id="{383027FB-A781-4981-8547-A0E1E8234F02}"/>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CBRE</a:t>
            </a:r>
            <a:endParaRPr lang="en-MY" sz="600" dirty="0">
              <a:solidFill>
                <a:schemeClr val="bg1"/>
              </a:solidFill>
            </a:endParaRPr>
          </a:p>
        </p:txBody>
      </p:sp>
      <p:pic>
        <p:nvPicPr>
          <p:cNvPr id="55" name="Picture 54">
            <a:extLst>
              <a:ext uri="{FF2B5EF4-FFF2-40B4-BE49-F238E27FC236}">
                <a16:creationId xmlns:a16="http://schemas.microsoft.com/office/drawing/2014/main" id="{67BE97DF-03E8-47CD-96C9-38E2814DD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56" name="TextBox 55">
            <a:extLst>
              <a:ext uri="{FF2B5EF4-FFF2-40B4-BE49-F238E27FC236}">
                <a16:creationId xmlns:a16="http://schemas.microsoft.com/office/drawing/2014/main" id="{15C94DC8-5117-4078-915E-297DDED84190}"/>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Home</a:t>
            </a:r>
            <a:endParaRPr lang="en-MY" sz="200" b="1" dirty="0">
              <a:solidFill>
                <a:schemeClr val="bg1"/>
              </a:solidFill>
            </a:endParaRPr>
          </a:p>
        </p:txBody>
      </p:sp>
      <p:sp>
        <p:nvSpPr>
          <p:cNvPr id="57" name="TextBox 56">
            <a:extLst>
              <a:ext uri="{FF2B5EF4-FFF2-40B4-BE49-F238E27FC236}">
                <a16:creationId xmlns:a16="http://schemas.microsoft.com/office/drawing/2014/main" id="{C73E4BE8-1845-41ED-BC26-8873D91C6CB9}"/>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Menus </a:t>
            </a:r>
            <a:endParaRPr lang="en-MY" sz="200" b="1" dirty="0">
              <a:solidFill>
                <a:schemeClr val="bg1"/>
              </a:solidFill>
            </a:endParaRPr>
          </a:p>
        </p:txBody>
      </p:sp>
      <p:sp>
        <p:nvSpPr>
          <p:cNvPr id="58" name="TextBox 57">
            <a:extLst>
              <a:ext uri="{FF2B5EF4-FFF2-40B4-BE49-F238E27FC236}">
                <a16:creationId xmlns:a16="http://schemas.microsoft.com/office/drawing/2014/main" id="{E3E9058C-69E9-41CF-8FCD-403156DC1109}"/>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solidFill>
                  <a:schemeClr val="bg1"/>
                </a:solidFill>
                <a:effectLst/>
                <a:uLnTx/>
                <a:uFillTx/>
                <a:latin typeface="Century Gothic" panose="020B0502020202020204" pitchFamily="34" charset="0"/>
                <a:ea typeface="+mn-ea"/>
                <a:cs typeface="+mn-cs"/>
              </a:rPr>
              <a:t>Points </a:t>
            </a:r>
            <a:endParaRPr lang="en-MY" sz="200" b="1" dirty="0">
              <a:solidFill>
                <a:schemeClr val="bg1"/>
              </a:solidFill>
            </a:endParaRPr>
          </a:p>
        </p:txBody>
      </p:sp>
      <p:sp>
        <p:nvSpPr>
          <p:cNvPr id="60" name="TextBox 59">
            <a:extLst>
              <a:ext uri="{FF2B5EF4-FFF2-40B4-BE49-F238E27FC236}">
                <a16:creationId xmlns:a16="http://schemas.microsoft.com/office/drawing/2014/main" id="{B4026C2C-91C9-4BF5-BC6F-F6B300B5FC82}"/>
              </a:ext>
            </a:extLst>
          </p:cNvPr>
          <p:cNvSpPr txBox="1"/>
          <p:nvPr/>
        </p:nvSpPr>
        <p:spPr>
          <a:xfrm>
            <a:off x="-7362214" y="2204760"/>
            <a:ext cx="3178871"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FLEETING</a:t>
            </a:r>
            <a:endParaRPr lang="en-US" sz="5400" b="1" dirty="0">
              <a:solidFill>
                <a:schemeClr val="bg1"/>
              </a:solidFill>
              <a:latin typeface="Century Gothic" panose="020B0502020202020204" pitchFamily="34" charset="0"/>
            </a:endParaRPr>
          </a:p>
        </p:txBody>
      </p:sp>
      <p:sp>
        <p:nvSpPr>
          <p:cNvPr id="61" name="TextBox 60">
            <a:extLst>
              <a:ext uri="{FF2B5EF4-FFF2-40B4-BE49-F238E27FC236}">
                <a16:creationId xmlns:a16="http://schemas.microsoft.com/office/drawing/2014/main" id="{96AE650D-B0CA-41F7-B1D7-00FB618CE236}"/>
              </a:ext>
            </a:extLst>
          </p:cNvPr>
          <p:cNvSpPr txBox="1"/>
          <p:nvPr/>
        </p:nvSpPr>
        <p:spPr>
          <a:xfrm>
            <a:off x="-5338637" y="2054178"/>
            <a:ext cx="1931939" cy="276999"/>
          </a:xfrm>
          <a:prstGeom prst="rect">
            <a:avLst/>
          </a:prstGeom>
          <a:noFill/>
        </p:spPr>
        <p:txBody>
          <a:bodyPr wrap="square" rtlCol="0">
            <a:spAutoFit/>
          </a:bodyPr>
          <a:lstStyle/>
          <a:p>
            <a:r>
              <a:rPr lang="en-US" sz="1200" b="1" dirty="0">
                <a:solidFill>
                  <a:schemeClr val="bg1"/>
                </a:solidFill>
                <a:latin typeface="Century Gothic" panose="020B0502020202020204" pitchFamily="34" charset="0"/>
              </a:rPr>
              <a:t>Inspired by Style </a:t>
            </a:r>
            <a:r>
              <a:rPr lang="en-US" sz="1200" b="1" dirty="0" err="1">
                <a:solidFill>
                  <a:schemeClr val="bg1"/>
                </a:solidFill>
                <a:latin typeface="Century Gothic" panose="020B0502020202020204" pitchFamily="34" charset="0"/>
              </a:rPr>
              <a:t>Teyvat</a:t>
            </a:r>
            <a:endParaRPr lang="en-US" sz="1200" b="1" dirty="0">
              <a:solidFill>
                <a:schemeClr val="bg1"/>
              </a:solidFill>
              <a:latin typeface="Century Gothic" panose="020B0502020202020204" pitchFamily="34" charset="0"/>
            </a:endParaRPr>
          </a:p>
        </p:txBody>
      </p:sp>
      <p:sp>
        <p:nvSpPr>
          <p:cNvPr id="62" name="TextBox 61">
            <a:extLst>
              <a:ext uri="{FF2B5EF4-FFF2-40B4-BE49-F238E27FC236}">
                <a16:creationId xmlns:a16="http://schemas.microsoft.com/office/drawing/2014/main" id="{9938C6D8-0FA5-48BA-AC41-A77D134BAB2F}"/>
              </a:ext>
            </a:extLst>
          </p:cNvPr>
          <p:cNvSpPr txBox="1"/>
          <p:nvPr/>
        </p:nvSpPr>
        <p:spPr>
          <a:xfrm>
            <a:off x="-12706693" y="4239234"/>
            <a:ext cx="1063112" cy="307777"/>
          </a:xfrm>
          <a:prstGeom prst="rect">
            <a:avLst/>
          </a:prstGeom>
          <a:noFill/>
        </p:spPr>
        <p:txBody>
          <a:bodyPr wrap="square" rtlCol="0">
            <a:spAutoFit/>
          </a:bodyPr>
          <a:lstStyle/>
          <a:p>
            <a:r>
              <a:rPr lang="en-MY" sz="1400" b="1" dirty="0">
                <a:solidFill>
                  <a:srgbClr val="060F16"/>
                </a:solidFill>
                <a:latin typeface="Century Gothic" panose="020B0502020202020204" pitchFamily="34" charset="0"/>
              </a:rPr>
              <a:t>WELCOME</a:t>
            </a:r>
            <a:endParaRPr lang="en-MY" b="1" dirty="0">
              <a:solidFill>
                <a:srgbClr val="060F16"/>
              </a:solidFill>
              <a:latin typeface="Century Gothic" panose="020B0502020202020204" pitchFamily="34" charset="0"/>
            </a:endParaRPr>
          </a:p>
        </p:txBody>
      </p:sp>
      <p:sp>
        <p:nvSpPr>
          <p:cNvPr id="63" name="TextBox 62">
            <a:extLst>
              <a:ext uri="{FF2B5EF4-FFF2-40B4-BE49-F238E27FC236}">
                <a16:creationId xmlns:a16="http://schemas.microsoft.com/office/drawing/2014/main" id="{B74FADCF-9F69-484E-8482-39A8C9023DF7}"/>
              </a:ext>
            </a:extLst>
          </p:cNvPr>
          <p:cNvSpPr txBox="1"/>
          <p:nvPr/>
        </p:nvSpPr>
        <p:spPr>
          <a:xfrm>
            <a:off x="-12706693" y="4496507"/>
            <a:ext cx="3440463" cy="646331"/>
          </a:xfrm>
          <a:prstGeom prst="rect">
            <a:avLst/>
          </a:prstGeom>
          <a:noFill/>
        </p:spPr>
        <p:txBody>
          <a:bodyPr wrap="square" rtlCol="0">
            <a:spAutoFit/>
          </a:bodyPr>
          <a:lstStyle/>
          <a:p>
            <a:pPr algn="just"/>
            <a:r>
              <a:rPr lang="en-MY" sz="1200" dirty="0">
                <a:solidFill>
                  <a:srgbClr val="060F16"/>
                </a:solidFill>
                <a:latin typeface="Century Gothic" panose="020B0502020202020204" pitchFamily="34" charset="0"/>
              </a:rPr>
              <a:t>Tengok teaser Genshin impact </a:t>
            </a:r>
            <a:r>
              <a:rPr lang="en-MY" sz="1200" dirty="0" err="1">
                <a:solidFill>
                  <a:srgbClr val="060F16"/>
                </a:solidFill>
                <a:latin typeface="Century Gothic" panose="020B0502020202020204" pitchFamily="34" charset="0"/>
              </a:rPr>
              <a:t>Teyvat</a:t>
            </a:r>
            <a:r>
              <a:rPr lang="en-MY" sz="1200" dirty="0">
                <a:solidFill>
                  <a:srgbClr val="060F16"/>
                </a:solidFill>
                <a:latin typeface="Century Gothic" panose="020B0502020202020204" pitchFamily="34" charset="0"/>
              </a:rPr>
              <a:t> style dengan music </a:t>
            </a:r>
            <a:r>
              <a:rPr lang="en-MY" sz="1200" dirty="0" err="1">
                <a:solidFill>
                  <a:srgbClr val="060F16"/>
                </a:solidFill>
                <a:latin typeface="Century Gothic" panose="020B0502020202020204" pitchFamily="34" charset="0"/>
              </a:rPr>
              <a:t>dia</a:t>
            </a:r>
            <a:r>
              <a:rPr lang="en-MY" sz="1200" dirty="0">
                <a:solidFill>
                  <a:srgbClr val="060F16"/>
                </a:solidFill>
                <a:latin typeface="Century Gothic" panose="020B0502020202020204" pitchFamily="34" charset="0"/>
              </a:rPr>
              <a:t> </a:t>
            </a:r>
            <a:r>
              <a:rPr lang="en-MY" sz="1200" dirty="0" err="1">
                <a:solidFill>
                  <a:srgbClr val="060F16"/>
                </a:solidFill>
                <a:latin typeface="Century Gothic" panose="020B0502020202020204" pitchFamily="34" charset="0"/>
              </a:rPr>
              <a:t>terus</a:t>
            </a:r>
            <a:r>
              <a:rPr lang="en-MY" sz="1200" dirty="0">
                <a:solidFill>
                  <a:srgbClr val="060F16"/>
                </a:solidFill>
                <a:latin typeface="Century Gothic" panose="020B0502020202020204" pitchFamily="34" charset="0"/>
              </a:rPr>
              <a:t> inspired untuk buat style macam </a:t>
            </a:r>
            <a:r>
              <a:rPr lang="en-MY" sz="1200" dirty="0" err="1">
                <a:solidFill>
                  <a:srgbClr val="060F16"/>
                </a:solidFill>
                <a:latin typeface="Century Gothic" panose="020B0502020202020204" pitchFamily="34" charset="0"/>
              </a:rPr>
              <a:t>ni</a:t>
            </a:r>
            <a:r>
              <a:rPr lang="en-MY" sz="1200" dirty="0">
                <a:solidFill>
                  <a:srgbClr val="060F16"/>
                </a:solidFill>
                <a:latin typeface="Century Gothic" panose="020B0502020202020204" pitchFamily="34" charset="0"/>
              </a:rPr>
              <a:t>.</a:t>
            </a:r>
            <a:endParaRPr lang="en-MY" sz="1600" dirty="0">
              <a:solidFill>
                <a:srgbClr val="060F16"/>
              </a:solidFill>
              <a:latin typeface="Century Gothic" panose="020B0502020202020204" pitchFamily="34" charset="0"/>
            </a:endParaRPr>
          </a:p>
        </p:txBody>
      </p:sp>
      <p:sp>
        <p:nvSpPr>
          <p:cNvPr id="64" name="TextBox 63">
            <a:extLst>
              <a:ext uri="{FF2B5EF4-FFF2-40B4-BE49-F238E27FC236}">
                <a16:creationId xmlns:a16="http://schemas.microsoft.com/office/drawing/2014/main" id="{6C1BD7E1-F387-4F25-B760-4171477B2153}"/>
              </a:ext>
            </a:extLst>
          </p:cNvPr>
          <p:cNvSpPr txBox="1"/>
          <p:nvPr/>
        </p:nvSpPr>
        <p:spPr>
          <a:xfrm>
            <a:off x="-9655461" y="2785188"/>
            <a:ext cx="3655960" cy="830997"/>
          </a:xfrm>
          <a:prstGeom prst="rect">
            <a:avLst/>
          </a:prstGeom>
          <a:noFill/>
        </p:spPr>
        <p:txBody>
          <a:bodyPr wrap="square">
            <a:spAutoFit/>
          </a:bodyPr>
          <a:lstStyle/>
          <a:p>
            <a:r>
              <a:rPr kumimoji="0" lang="en-US" sz="48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COLORS</a:t>
            </a:r>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IN </a:t>
            </a:r>
            <a:endParaRPr lang="en-MY" sz="1100" dirty="0">
              <a:solidFill>
                <a:schemeClr val="bg1"/>
              </a:solidFill>
            </a:endParaRPr>
          </a:p>
        </p:txBody>
      </p:sp>
      <p:sp>
        <p:nvSpPr>
          <p:cNvPr id="65" name="TextBox 64">
            <a:extLst>
              <a:ext uri="{FF2B5EF4-FFF2-40B4-BE49-F238E27FC236}">
                <a16:creationId xmlns:a16="http://schemas.microsoft.com/office/drawing/2014/main" id="{FE605AEC-C040-4001-8FB6-992C63CEDBBB}"/>
              </a:ext>
            </a:extLst>
          </p:cNvPr>
          <p:cNvSpPr txBox="1"/>
          <p:nvPr/>
        </p:nvSpPr>
        <p:spPr>
          <a:xfrm>
            <a:off x="-11008319" y="3408237"/>
            <a:ext cx="3184310" cy="830997"/>
          </a:xfrm>
          <a:prstGeom prst="rect">
            <a:avLst/>
          </a:prstGeom>
          <a:noFill/>
        </p:spPr>
        <p:txBody>
          <a:bodyPr wrap="square">
            <a:spAutoFit/>
          </a:bodyPr>
          <a:lstStyle/>
          <a:p>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FLIGHT</a:t>
            </a:r>
            <a:endParaRPr lang="en-MY" sz="1100" dirty="0">
              <a:solidFill>
                <a:schemeClr val="bg1"/>
              </a:solidFill>
            </a:endParaRPr>
          </a:p>
        </p:txBody>
      </p:sp>
      <p:pic>
        <p:nvPicPr>
          <p:cNvPr id="3" name="Picture 2" descr="CBRE Stock Price and Chart — NYSE:CBRE — TradingView">
            <a:extLst>
              <a:ext uri="{FF2B5EF4-FFF2-40B4-BE49-F238E27FC236}">
                <a16:creationId xmlns:a16="http://schemas.microsoft.com/office/drawing/2014/main" id="{063AB0BA-6C01-89CF-AFAD-DFC94718E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144947-CD5F-3758-4A6F-A66D20643D76}"/>
              </a:ext>
            </a:extLst>
          </p:cNvPr>
          <p:cNvSpPr txBox="1"/>
          <p:nvPr/>
        </p:nvSpPr>
        <p:spPr>
          <a:xfrm>
            <a:off x="7178565" y="2384776"/>
            <a:ext cx="2758305" cy="1169551"/>
          </a:xfrm>
          <a:prstGeom prst="rect">
            <a:avLst/>
          </a:prstGeom>
          <a:noFill/>
        </p:spPr>
        <p:txBody>
          <a:bodyPr wrap="square" rtlCol="0">
            <a:spAutoFit/>
          </a:bodyPr>
          <a:lstStyle/>
          <a:p>
            <a:r>
              <a:rPr lang="en-US" sz="1400" b="1" dirty="0">
                <a:solidFill>
                  <a:schemeClr val="bg1"/>
                </a:solidFill>
                <a:latin typeface="Century Gothic" panose="020B0502020202020204" pitchFamily="34" charset="0"/>
              </a:rPr>
              <a:t>Unsupervised</a:t>
            </a:r>
            <a:r>
              <a:rPr lang="en-US" sz="1400" dirty="0"/>
              <a:t> </a:t>
            </a:r>
            <a:r>
              <a:rPr lang="en-US" sz="1400" b="1" dirty="0">
                <a:solidFill>
                  <a:schemeClr val="bg1"/>
                </a:solidFill>
                <a:latin typeface="Century Gothic" panose="020B0502020202020204" pitchFamily="34" charset="0"/>
              </a:rPr>
              <a:t>Approach (cosine similarity approach)</a:t>
            </a:r>
          </a:p>
          <a:p>
            <a:endParaRPr lang="en-US" sz="1400" b="1" dirty="0">
              <a:solidFill>
                <a:schemeClr val="bg1"/>
              </a:solidFill>
              <a:latin typeface="Century Gothic" panose="020B0502020202020204" pitchFamily="34" charset="0"/>
            </a:endParaRPr>
          </a:p>
          <a:p>
            <a:r>
              <a:rPr lang="en-US" sz="1400" b="1" dirty="0">
                <a:solidFill>
                  <a:schemeClr val="bg1"/>
                </a:solidFill>
                <a:latin typeface="Century Gothic" panose="020B0502020202020204" pitchFamily="34" charset="0"/>
              </a:rPr>
              <a:t>Supervised Approach</a:t>
            </a:r>
          </a:p>
          <a:p>
            <a:endParaRPr lang="en-US" sz="1400" dirty="0"/>
          </a:p>
        </p:txBody>
      </p:sp>
    </p:spTree>
    <p:extLst>
      <p:ext uri="{BB962C8B-B14F-4D97-AF65-F5344CB8AC3E}">
        <p14:creationId xmlns:p14="http://schemas.microsoft.com/office/powerpoint/2010/main" val="337241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137C686-454A-4433-B85A-55BA9C4F037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3235378" y="-958782"/>
            <a:ext cx="14963735" cy="8420270"/>
          </a:xfrm>
          <a:prstGeom prst="roundRect">
            <a:avLst>
              <a:gd name="adj" fmla="val 50000"/>
            </a:avLst>
          </a:prstGeom>
        </p:spPr>
      </p:pic>
      <p:sp>
        <p:nvSpPr>
          <p:cNvPr id="67" name="TextBox 66">
            <a:extLst>
              <a:ext uri="{FF2B5EF4-FFF2-40B4-BE49-F238E27FC236}">
                <a16:creationId xmlns:a16="http://schemas.microsoft.com/office/drawing/2014/main" id="{F8C89493-F8BD-47E8-AB11-E0E8D17CAB31}"/>
              </a:ext>
            </a:extLst>
          </p:cNvPr>
          <p:cNvSpPr txBox="1"/>
          <p:nvPr/>
        </p:nvSpPr>
        <p:spPr>
          <a:xfrm>
            <a:off x="6867292" y="2384776"/>
            <a:ext cx="4011393" cy="1015663"/>
          </a:xfrm>
          <a:prstGeom prst="rect">
            <a:avLst/>
          </a:prstGeom>
          <a:noFill/>
        </p:spPr>
        <p:txBody>
          <a:bodyPr wrap="square">
            <a:spAutoFit/>
          </a:bodyPr>
          <a:lstStyle/>
          <a:p>
            <a:r>
              <a:rPr lang="en-US" sz="6000" b="1" dirty="0">
                <a:ln>
                  <a:solidFill>
                    <a:schemeClr val="bg1"/>
                  </a:solidFill>
                </a:ln>
                <a:solidFill>
                  <a:schemeClr val="bg1"/>
                </a:solidFill>
                <a:latin typeface="Century Gothic" panose="020B0502020202020204" pitchFamily="34" charset="0"/>
              </a:rPr>
              <a:t>GRADIENT </a:t>
            </a:r>
          </a:p>
        </p:txBody>
      </p:sp>
      <p:sp>
        <p:nvSpPr>
          <p:cNvPr id="68" name="TextBox 67">
            <a:extLst>
              <a:ext uri="{FF2B5EF4-FFF2-40B4-BE49-F238E27FC236}">
                <a16:creationId xmlns:a16="http://schemas.microsoft.com/office/drawing/2014/main" id="{72EBECFB-947F-469A-9920-5A2A9419E44B}"/>
              </a:ext>
            </a:extLst>
          </p:cNvPr>
          <p:cNvSpPr txBox="1"/>
          <p:nvPr/>
        </p:nvSpPr>
        <p:spPr>
          <a:xfrm>
            <a:off x="10403821" y="3216388"/>
            <a:ext cx="414612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0D1C26E-2862-47CB-98DD-B4C80A4889EE}"/>
              </a:ext>
            </a:extLst>
          </p:cNvPr>
          <p:cNvSpPr txBox="1"/>
          <p:nvPr/>
        </p:nvSpPr>
        <p:spPr>
          <a:xfrm>
            <a:off x="909043" y="3262697"/>
            <a:ext cx="3878313" cy="1015663"/>
          </a:xfrm>
          <a:prstGeom prst="rect">
            <a:avLst/>
          </a:prstGeom>
          <a:noFill/>
        </p:spPr>
        <p:txBody>
          <a:bodyPr wrap="square" rtlCol="0">
            <a:spAutoFit/>
          </a:bodyPr>
          <a:lstStyle/>
          <a:p>
            <a:r>
              <a:rPr lang="en-US" sz="6000" b="1" dirty="0">
                <a:solidFill>
                  <a:schemeClr val="bg1"/>
                </a:solidFill>
                <a:latin typeface="Century Gothic" panose="020B0502020202020204" pitchFamily="34" charset="0"/>
              </a:rPr>
              <a:t>UI design</a:t>
            </a:r>
          </a:p>
        </p:txBody>
      </p:sp>
      <p:sp>
        <p:nvSpPr>
          <p:cNvPr id="24" name="Oval 23">
            <a:extLst>
              <a:ext uri="{FF2B5EF4-FFF2-40B4-BE49-F238E27FC236}">
                <a16:creationId xmlns:a16="http://schemas.microsoft.com/office/drawing/2014/main" id="{DB6F3B1A-9E08-44A2-95F2-9F2E21010EAF}"/>
              </a:ext>
            </a:extLst>
          </p:cNvPr>
          <p:cNvSpPr/>
          <p:nvPr/>
        </p:nvSpPr>
        <p:spPr>
          <a:xfrm>
            <a:off x="4670464"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948936" y="3251353"/>
            <a:ext cx="452118" cy="801484"/>
          </a:xfrm>
          <a:prstGeom prst="rect">
            <a:avLst/>
          </a:prstGeom>
          <a:noFill/>
        </p:spPr>
      </p:pic>
      <p:grpSp>
        <p:nvGrpSpPr>
          <p:cNvPr id="50" name="Group 49">
            <a:extLst>
              <a:ext uri="{FF2B5EF4-FFF2-40B4-BE49-F238E27FC236}">
                <a16:creationId xmlns:a16="http://schemas.microsoft.com/office/drawing/2014/main" id="{71BF65C6-5737-45A0-8A53-93A29641CEC4}"/>
              </a:ext>
            </a:extLst>
          </p:cNvPr>
          <p:cNvGrpSpPr/>
          <p:nvPr/>
        </p:nvGrpSpPr>
        <p:grpSpPr>
          <a:xfrm rot="18544867">
            <a:off x="10289573" y="-5341958"/>
            <a:ext cx="8211469" cy="7641093"/>
            <a:chOff x="-7359647" y="3481383"/>
            <a:chExt cx="8211469" cy="7641093"/>
          </a:xfrm>
        </p:grpSpPr>
        <p:sp>
          <p:nvSpPr>
            <p:cNvPr id="51" name="Freeform: Shape 50">
              <a:extLst>
                <a:ext uri="{FF2B5EF4-FFF2-40B4-BE49-F238E27FC236}">
                  <a16:creationId xmlns:a16="http://schemas.microsoft.com/office/drawing/2014/main" id="{256E6AA9-1338-45EF-ABFA-33E3839DD16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Freeform: Shape 51">
              <a:extLst>
                <a:ext uri="{FF2B5EF4-FFF2-40B4-BE49-F238E27FC236}">
                  <a16:creationId xmlns:a16="http://schemas.microsoft.com/office/drawing/2014/main" id="{8BB38904-6437-4101-AEA2-1B0DB5E77AB8}"/>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1" name="Group 30">
            <a:extLst>
              <a:ext uri="{FF2B5EF4-FFF2-40B4-BE49-F238E27FC236}">
                <a16:creationId xmlns:a16="http://schemas.microsoft.com/office/drawing/2014/main" id="{83B4C473-F172-47FE-98F0-3788E9BC7AF3}"/>
              </a:ext>
            </a:extLst>
          </p:cNvPr>
          <p:cNvGrpSpPr/>
          <p:nvPr/>
        </p:nvGrpSpPr>
        <p:grpSpPr>
          <a:xfrm rot="18544867">
            <a:off x="-7207247" y="3633783"/>
            <a:ext cx="8211469" cy="7641093"/>
            <a:chOff x="-7359647" y="3481383"/>
            <a:chExt cx="8211469" cy="7641093"/>
          </a:xfrm>
        </p:grpSpPr>
        <p:sp>
          <p:nvSpPr>
            <p:cNvPr id="32" name="Freeform: Shape 31">
              <a:extLst>
                <a:ext uri="{FF2B5EF4-FFF2-40B4-BE49-F238E27FC236}">
                  <a16:creationId xmlns:a16="http://schemas.microsoft.com/office/drawing/2014/main" id="{69C37CB8-9352-4B58-AB2A-E3CDE12BC48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3" name="Freeform: Shape 32">
              <a:extLst>
                <a:ext uri="{FF2B5EF4-FFF2-40B4-BE49-F238E27FC236}">
                  <a16:creationId xmlns:a16="http://schemas.microsoft.com/office/drawing/2014/main" id="{AD863925-5855-40DB-B3F4-E4AF39F89C1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54" name="TextBox 53">
            <a:extLst>
              <a:ext uri="{FF2B5EF4-FFF2-40B4-BE49-F238E27FC236}">
                <a16:creationId xmlns:a16="http://schemas.microsoft.com/office/drawing/2014/main" id="{383027FB-A781-4981-8547-A0E1E8234F02}"/>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CBRE</a:t>
            </a:r>
            <a:endParaRPr lang="en-MY" sz="600" dirty="0">
              <a:solidFill>
                <a:schemeClr val="bg1"/>
              </a:solidFill>
            </a:endParaRPr>
          </a:p>
        </p:txBody>
      </p:sp>
      <p:pic>
        <p:nvPicPr>
          <p:cNvPr id="55" name="Picture 54">
            <a:extLst>
              <a:ext uri="{FF2B5EF4-FFF2-40B4-BE49-F238E27FC236}">
                <a16:creationId xmlns:a16="http://schemas.microsoft.com/office/drawing/2014/main" id="{67BE97DF-03E8-47CD-96C9-38E2814DD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56" name="TextBox 55">
            <a:extLst>
              <a:ext uri="{FF2B5EF4-FFF2-40B4-BE49-F238E27FC236}">
                <a16:creationId xmlns:a16="http://schemas.microsoft.com/office/drawing/2014/main" id="{15C94DC8-5117-4078-915E-297DDED84190}"/>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Home</a:t>
            </a:r>
            <a:endParaRPr lang="en-MY" sz="200" b="1" dirty="0">
              <a:solidFill>
                <a:schemeClr val="bg1"/>
              </a:solidFill>
            </a:endParaRPr>
          </a:p>
        </p:txBody>
      </p:sp>
      <p:sp>
        <p:nvSpPr>
          <p:cNvPr id="57" name="TextBox 56">
            <a:extLst>
              <a:ext uri="{FF2B5EF4-FFF2-40B4-BE49-F238E27FC236}">
                <a16:creationId xmlns:a16="http://schemas.microsoft.com/office/drawing/2014/main" id="{C73E4BE8-1845-41ED-BC26-8873D91C6CB9}"/>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Menus </a:t>
            </a:r>
            <a:endParaRPr lang="en-MY" sz="200" b="1" dirty="0">
              <a:solidFill>
                <a:schemeClr val="bg1"/>
              </a:solidFill>
            </a:endParaRPr>
          </a:p>
        </p:txBody>
      </p:sp>
      <p:sp>
        <p:nvSpPr>
          <p:cNvPr id="58" name="TextBox 57">
            <a:extLst>
              <a:ext uri="{FF2B5EF4-FFF2-40B4-BE49-F238E27FC236}">
                <a16:creationId xmlns:a16="http://schemas.microsoft.com/office/drawing/2014/main" id="{E3E9058C-69E9-41CF-8FCD-403156DC1109}"/>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solidFill>
                  <a:schemeClr val="bg1"/>
                </a:solidFill>
                <a:effectLst/>
                <a:uLnTx/>
                <a:uFillTx/>
                <a:latin typeface="Century Gothic" panose="020B0502020202020204" pitchFamily="34" charset="0"/>
                <a:ea typeface="+mn-ea"/>
                <a:cs typeface="+mn-cs"/>
              </a:rPr>
              <a:t>Points </a:t>
            </a:r>
            <a:endParaRPr lang="en-MY" sz="200" b="1" dirty="0">
              <a:solidFill>
                <a:schemeClr val="bg1"/>
              </a:solidFill>
            </a:endParaRPr>
          </a:p>
        </p:txBody>
      </p:sp>
      <p:sp>
        <p:nvSpPr>
          <p:cNvPr id="60" name="TextBox 59">
            <a:extLst>
              <a:ext uri="{FF2B5EF4-FFF2-40B4-BE49-F238E27FC236}">
                <a16:creationId xmlns:a16="http://schemas.microsoft.com/office/drawing/2014/main" id="{B4026C2C-91C9-4BF5-BC6F-F6B300B5FC82}"/>
              </a:ext>
            </a:extLst>
          </p:cNvPr>
          <p:cNvSpPr txBox="1"/>
          <p:nvPr/>
        </p:nvSpPr>
        <p:spPr>
          <a:xfrm>
            <a:off x="-7362214" y="2204760"/>
            <a:ext cx="3178871"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FLEETING</a:t>
            </a:r>
            <a:endParaRPr lang="en-US" sz="5400" b="1" dirty="0">
              <a:solidFill>
                <a:schemeClr val="bg1"/>
              </a:solidFill>
              <a:latin typeface="Century Gothic" panose="020B0502020202020204" pitchFamily="34" charset="0"/>
            </a:endParaRPr>
          </a:p>
        </p:txBody>
      </p:sp>
      <p:sp>
        <p:nvSpPr>
          <p:cNvPr id="61" name="TextBox 60">
            <a:extLst>
              <a:ext uri="{FF2B5EF4-FFF2-40B4-BE49-F238E27FC236}">
                <a16:creationId xmlns:a16="http://schemas.microsoft.com/office/drawing/2014/main" id="{96AE650D-B0CA-41F7-B1D7-00FB618CE236}"/>
              </a:ext>
            </a:extLst>
          </p:cNvPr>
          <p:cNvSpPr txBox="1"/>
          <p:nvPr/>
        </p:nvSpPr>
        <p:spPr>
          <a:xfrm>
            <a:off x="-5338637" y="2054178"/>
            <a:ext cx="1931939" cy="276999"/>
          </a:xfrm>
          <a:prstGeom prst="rect">
            <a:avLst/>
          </a:prstGeom>
          <a:noFill/>
        </p:spPr>
        <p:txBody>
          <a:bodyPr wrap="square" rtlCol="0">
            <a:spAutoFit/>
          </a:bodyPr>
          <a:lstStyle/>
          <a:p>
            <a:r>
              <a:rPr lang="en-US" sz="1200" b="1" dirty="0">
                <a:solidFill>
                  <a:schemeClr val="bg1"/>
                </a:solidFill>
                <a:latin typeface="Century Gothic" panose="020B0502020202020204" pitchFamily="34" charset="0"/>
              </a:rPr>
              <a:t>Inspired by Style </a:t>
            </a:r>
            <a:r>
              <a:rPr lang="en-US" sz="1200" b="1" dirty="0" err="1">
                <a:solidFill>
                  <a:schemeClr val="bg1"/>
                </a:solidFill>
                <a:latin typeface="Century Gothic" panose="020B0502020202020204" pitchFamily="34" charset="0"/>
              </a:rPr>
              <a:t>Teyvat</a:t>
            </a:r>
            <a:endParaRPr lang="en-US" sz="1200" b="1" dirty="0">
              <a:solidFill>
                <a:schemeClr val="bg1"/>
              </a:solidFill>
              <a:latin typeface="Century Gothic" panose="020B0502020202020204" pitchFamily="34" charset="0"/>
            </a:endParaRPr>
          </a:p>
        </p:txBody>
      </p:sp>
      <p:sp>
        <p:nvSpPr>
          <p:cNvPr id="62" name="TextBox 61">
            <a:extLst>
              <a:ext uri="{FF2B5EF4-FFF2-40B4-BE49-F238E27FC236}">
                <a16:creationId xmlns:a16="http://schemas.microsoft.com/office/drawing/2014/main" id="{9938C6D8-0FA5-48BA-AC41-A77D134BAB2F}"/>
              </a:ext>
            </a:extLst>
          </p:cNvPr>
          <p:cNvSpPr txBox="1"/>
          <p:nvPr/>
        </p:nvSpPr>
        <p:spPr>
          <a:xfrm>
            <a:off x="-12706693" y="4239234"/>
            <a:ext cx="1063112" cy="307777"/>
          </a:xfrm>
          <a:prstGeom prst="rect">
            <a:avLst/>
          </a:prstGeom>
          <a:noFill/>
        </p:spPr>
        <p:txBody>
          <a:bodyPr wrap="square" rtlCol="0">
            <a:spAutoFit/>
          </a:bodyPr>
          <a:lstStyle/>
          <a:p>
            <a:r>
              <a:rPr lang="en-MY" sz="1400" b="1" dirty="0">
                <a:solidFill>
                  <a:srgbClr val="060F16"/>
                </a:solidFill>
                <a:latin typeface="Century Gothic" panose="020B0502020202020204" pitchFamily="34" charset="0"/>
              </a:rPr>
              <a:t>WELCOME</a:t>
            </a:r>
            <a:endParaRPr lang="en-MY" b="1" dirty="0">
              <a:solidFill>
                <a:srgbClr val="060F16"/>
              </a:solidFill>
              <a:latin typeface="Century Gothic" panose="020B0502020202020204" pitchFamily="34" charset="0"/>
            </a:endParaRPr>
          </a:p>
        </p:txBody>
      </p:sp>
      <p:sp>
        <p:nvSpPr>
          <p:cNvPr id="63" name="TextBox 62">
            <a:extLst>
              <a:ext uri="{FF2B5EF4-FFF2-40B4-BE49-F238E27FC236}">
                <a16:creationId xmlns:a16="http://schemas.microsoft.com/office/drawing/2014/main" id="{B74FADCF-9F69-484E-8482-39A8C9023DF7}"/>
              </a:ext>
            </a:extLst>
          </p:cNvPr>
          <p:cNvSpPr txBox="1"/>
          <p:nvPr/>
        </p:nvSpPr>
        <p:spPr>
          <a:xfrm>
            <a:off x="-12706693" y="4496507"/>
            <a:ext cx="3440463" cy="646331"/>
          </a:xfrm>
          <a:prstGeom prst="rect">
            <a:avLst/>
          </a:prstGeom>
          <a:noFill/>
        </p:spPr>
        <p:txBody>
          <a:bodyPr wrap="square" rtlCol="0">
            <a:spAutoFit/>
          </a:bodyPr>
          <a:lstStyle/>
          <a:p>
            <a:pPr algn="just"/>
            <a:r>
              <a:rPr lang="en-MY" sz="1200" dirty="0">
                <a:solidFill>
                  <a:srgbClr val="060F16"/>
                </a:solidFill>
                <a:latin typeface="Century Gothic" panose="020B0502020202020204" pitchFamily="34" charset="0"/>
              </a:rPr>
              <a:t>Tengok teaser Genshin impact </a:t>
            </a:r>
            <a:r>
              <a:rPr lang="en-MY" sz="1200" dirty="0" err="1">
                <a:solidFill>
                  <a:srgbClr val="060F16"/>
                </a:solidFill>
                <a:latin typeface="Century Gothic" panose="020B0502020202020204" pitchFamily="34" charset="0"/>
              </a:rPr>
              <a:t>Teyvat</a:t>
            </a:r>
            <a:r>
              <a:rPr lang="en-MY" sz="1200" dirty="0">
                <a:solidFill>
                  <a:srgbClr val="060F16"/>
                </a:solidFill>
                <a:latin typeface="Century Gothic" panose="020B0502020202020204" pitchFamily="34" charset="0"/>
              </a:rPr>
              <a:t> style dengan music </a:t>
            </a:r>
            <a:r>
              <a:rPr lang="en-MY" sz="1200" dirty="0" err="1">
                <a:solidFill>
                  <a:srgbClr val="060F16"/>
                </a:solidFill>
                <a:latin typeface="Century Gothic" panose="020B0502020202020204" pitchFamily="34" charset="0"/>
              </a:rPr>
              <a:t>dia</a:t>
            </a:r>
            <a:r>
              <a:rPr lang="en-MY" sz="1200" dirty="0">
                <a:solidFill>
                  <a:srgbClr val="060F16"/>
                </a:solidFill>
                <a:latin typeface="Century Gothic" panose="020B0502020202020204" pitchFamily="34" charset="0"/>
              </a:rPr>
              <a:t> </a:t>
            </a:r>
            <a:r>
              <a:rPr lang="en-MY" sz="1200" dirty="0" err="1">
                <a:solidFill>
                  <a:srgbClr val="060F16"/>
                </a:solidFill>
                <a:latin typeface="Century Gothic" panose="020B0502020202020204" pitchFamily="34" charset="0"/>
              </a:rPr>
              <a:t>terus</a:t>
            </a:r>
            <a:r>
              <a:rPr lang="en-MY" sz="1200" dirty="0">
                <a:solidFill>
                  <a:srgbClr val="060F16"/>
                </a:solidFill>
                <a:latin typeface="Century Gothic" panose="020B0502020202020204" pitchFamily="34" charset="0"/>
              </a:rPr>
              <a:t> inspired untuk buat style macam </a:t>
            </a:r>
            <a:r>
              <a:rPr lang="en-MY" sz="1200" dirty="0" err="1">
                <a:solidFill>
                  <a:srgbClr val="060F16"/>
                </a:solidFill>
                <a:latin typeface="Century Gothic" panose="020B0502020202020204" pitchFamily="34" charset="0"/>
              </a:rPr>
              <a:t>ni</a:t>
            </a:r>
            <a:r>
              <a:rPr lang="en-MY" sz="1200" dirty="0">
                <a:solidFill>
                  <a:srgbClr val="060F16"/>
                </a:solidFill>
                <a:latin typeface="Century Gothic" panose="020B0502020202020204" pitchFamily="34" charset="0"/>
              </a:rPr>
              <a:t>.</a:t>
            </a:r>
            <a:endParaRPr lang="en-MY" sz="1600" dirty="0">
              <a:solidFill>
                <a:srgbClr val="060F16"/>
              </a:solidFill>
              <a:latin typeface="Century Gothic" panose="020B0502020202020204" pitchFamily="34" charset="0"/>
            </a:endParaRPr>
          </a:p>
        </p:txBody>
      </p:sp>
      <p:sp>
        <p:nvSpPr>
          <p:cNvPr id="64" name="TextBox 63">
            <a:extLst>
              <a:ext uri="{FF2B5EF4-FFF2-40B4-BE49-F238E27FC236}">
                <a16:creationId xmlns:a16="http://schemas.microsoft.com/office/drawing/2014/main" id="{6C1BD7E1-F387-4F25-B760-4171477B2153}"/>
              </a:ext>
            </a:extLst>
          </p:cNvPr>
          <p:cNvSpPr txBox="1"/>
          <p:nvPr/>
        </p:nvSpPr>
        <p:spPr>
          <a:xfrm>
            <a:off x="-9655461" y="2785188"/>
            <a:ext cx="3655960" cy="830997"/>
          </a:xfrm>
          <a:prstGeom prst="rect">
            <a:avLst/>
          </a:prstGeom>
          <a:noFill/>
        </p:spPr>
        <p:txBody>
          <a:bodyPr wrap="square">
            <a:spAutoFit/>
          </a:bodyPr>
          <a:lstStyle/>
          <a:p>
            <a:r>
              <a:rPr kumimoji="0" lang="en-US" sz="48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COLORS</a:t>
            </a:r>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IN </a:t>
            </a:r>
            <a:endParaRPr lang="en-MY" sz="1100" dirty="0">
              <a:solidFill>
                <a:schemeClr val="bg1"/>
              </a:solidFill>
            </a:endParaRPr>
          </a:p>
        </p:txBody>
      </p:sp>
      <p:sp>
        <p:nvSpPr>
          <p:cNvPr id="65" name="TextBox 64">
            <a:extLst>
              <a:ext uri="{FF2B5EF4-FFF2-40B4-BE49-F238E27FC236}">
                <a16:creationId xmlns:a16="http://schemas.microsoft.com/office/drawing/2014/main" id="{FE605AEC-C040-4001-8FB6-992C63CEDBBB}"/>
              </a:ext>
            </a:extLst>
          </p:cNvPr>
          <p:cNvSpPr txBox="1"/>
          <p:nvPr/>
        </p:nvSpPr>
        <p:spPr>
          <a:xfrm>
            <a:off x="-11008319" y="3408237"/>
            <a:ext cx="3184310" cy="830997"/>
          </a:xfrm>
          <a:prstGeom prst="rect">
            <a:avLst/>
          </a:prstGeom>
          <a:noFill/>
        </p:spPr>
        <p:txBody>
          <a:bodyPr wrap="square">
            <a:spAutoFit/>
          </a:bodyPr>
          <a:lstStyle/>
          <a:p>
            <a:r>
              <a:rPr kumimoji="0" lang="en-US" sz="4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FLIGHT</a:t>
            </a:r>
            <a:endParaRPr lang="en-MY" sz="1100" dirty="0">
              <a:solidFill>
                <a:schemeClr val="bg1"/>
              </a:solidFill>
            </a:endParaRPr>
          </a:p>
        </p:txBody>
      </p:sp>
      <p:pic>
        <p:nvPicPr>
          <p:cNvPr id="3" name="Picture 2" descr="CBRE Stock Price and Chart — NYSE:CBRE — TradingView">
            <a:extLst>
              <a:ext uri="{FF2B5EF4-FFF2-40B4-BE49-F238E27FC236}">
                <a16:creationId xmlns:a16="http://schemas.microsoft.com/office/drawing/2014/main" id="{063AB0BA-6C01-89CF-AFAD-DFC94718E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191DDB2-C3B5-A9BA-8ACA-F25D8128E53C}"/>
              </a:ext>
            </a:extLst>
          </p:cNvPr>
          <p:cNvPicPr>
            <a:picLocks noChangeAspect="1"/>
          </p:cNvPicPr>
          <p:nvPr/>
        </p:nvPicPr>
        <p:blipFill>
          <a:blip r:embed="rId8"/>
          <a:stretch>
            <a:fillRect/>
          </a:stretch>
        </p:blipFill>
        <p:spPr>
          <a:xfrm>
            <a:off x="5633965" y="1985506"/>
            <a:ext cx="7382570" cy="3333175"/>
          </a:xfrm>
          <a:prstGeom prst="rect">
            <a:avLst/>
          </a:prstGeom>
        </p:spPr>
      </p:pic>
    </p:spTree>
    <p:extLst>
      <p:ext uri="{BB962C8B-B14F-4D97-AF65-F5344CB8AC3E}">
        <p14:creationId xmlns:p14="http://schemas.microsoft.com/office/powerpoint/2010/main" val="91942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TextBox 26">
            <a:extLst>
              <a:ext uri="{FF2B5EF4-FFF2-40B4-BE49-F238E27FC236}">
                <a16:creationId xmlns:a16="http://schemas.microsoft.com/office/drawing/2014/main" id="{3C7CF22E-6E14-443B-BE8E-B401DD30E60A}"/>
              </a:ext>
            </a:extLst>
          </p:cNvPr>
          <p:cNvSpPr txBox="1"/>
          <p:nvPr/>
        </p:nvSpPr>
        <p:spPr>
          <a:xfrm>
            <a:off x="1277806"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UI design</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891A33-6E06-8772-E1CC-0D0706777D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845" y="1733770"/>
            <a:ext cx="11581097" cy="464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0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were able to find relevant insights using a rule-based approach.</a:t>
            </a:r>
          </a:p>
          <a:p>
            <a:pPr algn="ctr"/>
            <a:endParaRPr lang="en-US" dirty="0"/>
          </a:p>
          <a:p>
            <a:pPr algn="ctr"/>
            <a:r>
              <a:rPr lang="en-US" dirty="0"/>
              <a:t>We were able to find insights using an ML algorithm, but the accuracy is low.</a:t>
            </a:r>
          </a:p>
          <a:p>
            <a:pPr algn="ctr"/>
            <a:endParaRPr lang="en-US" dirty="0"/>
          </a:p>
          <a:p>
            <a:pPr algn="ctr"/>
            <a:r>
              <a:rPr lang="en-US" dirty="0"/>
              <a:t>We were able to set up a server and create a working UI to display the relevant insights.</a:t>
            </a: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TextBox 26">
            <a:extLst>
              <a:ext uri="{FF2B5EF4-FFF2-40B4-BE49-F238E27FC236}">
                <a16:creationId xmlns:a16="http://schemas.microsoft.com/office/drawing/2014/main" id="{3C7CF22E-6E14-443B-BE8E-B401DD30E60A}"/>
              </a:ext>
            </a:extLst>
          </p:cNvPr>
          <p:cNvSpPr txBox="1"/>
          <p:nvPr/>
        </p:nvSpPr>
        <p:spPr>
          <a:xfrm>
            <a:off x="1277806"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Conclusion</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80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2AEB0E7-F447-4AD0-995C-D4CFE3BDB60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4892010" y="-958782"/>
            <a:ext cx="19827209" cy="8420270"/>
          </a:xfrm>
          <a:prstGeom prst="roundRect">
            <a:avLst>
              <a:gd name="adj" fmla="val 50000"/>
            </a:avLst>
          </a:prstGeom>
        </p:spPr>
      </p:pic>
      <p:sp>
        <p:nvSpPr>
          <p:cNvPr id="60" name="TextBox 59">
            <a:extLst>
              <a:ext uri="{FF2B5EF4-FFF2-40B4-BE49-F238E27FC236}">
                <a16:creationId xmlns:a16="http://schemas.microsoft.com/office/drawing/2014/main" id="{89EF0F0A-DFCD-4956-A2A5-3AEFB58E5868}"/>
              </a:ext>
            </a:extLst>
          </p:cNvPr>
          <p:cNvSpPr txBox="1"/>
          <p:nvPr/>
        </p:nvSpPr>
        <p:spPr>
          <a:xfrm>
            <a:off x="12368039" y="2279138"/>
            <a:ext cx="7502328" cy="1446550"/>
          </a:xfrm>
          <a:prstGeom prst="rect">
            <a:avLst/>
          </a:prstGeom>
          <a:noFill/>
        </p:spPr>
        <p:txBody>
          <a:bodyPr wrap="square">
            <a:spAutoFit/>
          </a:bodyPr>
          <a:lstStyle/>
          <a:p>
            <a:r>
              <a:rPr lang="en-US" sz="8800" b="1" dirty="0">
                <a:ln>
                  <a:solidFill>
                    <a:schemeClr val="bg1"/>
                  </a:solidFill>
                </a:ln>
                <a:solidFill>
                  <a:schemeClr val="bg1"/>
                </a:solidFill>
                <a:latin typeface="Century Gothic" panose="020B0502020202020204" pitchFamily="34" charset="0"/>
              </a:rPr>
              <a:t>GRADIENT </a:t>
            </a:r>
          </a:p>
        </p:txBody>
      </p:sp>
      <p:sp>
        <p:nvSpPr>
          <p:cNvPr id="63" name="TextBox 62">
            <a:extLst>
              <a:ext uri="{FF2B5EF4-FFF2-40B4-BE49-F238E27FC236}">
                <a16:creationId xmlns:a16="http://schemas.microsoft.com/office/drawing/2014/main" id="{D08FAB6C-5D9F-4F8D-9460-396ED5FE6FD9}"/>
              </a:ext>
            </a:extLst>
          </p:cNvPr>
          <p:cNvSpPr txBox="1"/>
          <p:nvPr/>
        </p:nvSpPr>
        <p:spPr>
          <a:xfrm>
            <a:off x="17005127" y="3429000"/>
            <a:ext cx="4146121"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B6F3B1A-9E08-44A2-95F2-9F2E21010EAF}"/>
              </a:ext>
            </a:extLst>
          </p:cNvPr>
          <p:cNvSpPr/>
          <p:nvPr/>
        </p:nvSpPr>
        <p:spPr>
          <a:xfrm>
            <a:off x="12806835"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12966204" y="3251353"/>
            <a:ext cx="452118" cy="801484"/>
          </a:xfrm>
          <a:prstGeom prst="rect">
            <a:avLst/>
          </a:prstGeom>
          <a:noFill/>
        </p:spPr>
      </p:pic>
      <p:grpSp>
        <p:nvGrpSpPr>
          <p:cNvPr id="3" name="Group 2">
            <a:extLst>
              <a:ext uri="{FF2B5EF4-FFF2-40B4-BE49-F238E27FC236}">
                <a16:creationId xmlns:a16="http://schemas.microsoft.com/office/drawing/2014/main" id="{36FBA578-6479-4EC7-B348-91A55A2C4402}"/>
              </a:ext>
            </a:extLst>
          </p:cNvPr>
          <p:cNvGrpSpPr/>
          <p:nvPr/>
        </p:nvGrpSpPr>
        <p:grpSpPr>
          <a:xfrm>
            <a:off x="10281663" y="-8485732"/>
            <a:ext cx="8211469" cy="7641093"/>
            <a:chOff x="-7359647" y="3481383"/>
            <a:chExt cx="8211469" cy="7641093"/>
          </a:xfrm>
        </p:grpSpPr>
        <p:sp>
          <p:nvSpPr>
            <p:cNvPr id="40" name="Freeform: Shape 39">
              <a:extLst>
                <a:ext uri="{FF2B5EF4-FFF2-40B4-BE49-F238E27FC236}">
                  <a16:creationId xmlns:a16="http://schemas.microsoft.com/office/drawing/2014/main" id="{BA3C308C-EE1A-411E-BA2E-15B400E6EB90}"/>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0" name="Freeform: Shape 19">
              <a:extLst>
                <a:ext uri="{FF2B5EF4-FFF2-40B4-BE49-F238E27FC236}">
                  <a16:creationId xmlns:a16="http://schemas.microsoft.com/office/drawing/2014/main" id="{94DAB6AB-D604-4B8C-9024-5AC1623CB50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2" name="Group 1">
            <a:extLst>
              <a:ext uri="{FF2B5EF4-FFF2-40B4-BE49-F238E27FC236}">
                <a16:creationId xmlns:a16="http://schemas.microsoft.com/office/drawing/2014/main" id="{478B29BF-C732-42B0-99DA-55537D631427}"/>
              </a:ext>
            </a:extLst>
          </p:cNvPr>
          <p:cNvGrpSpPr/>
          <p:nvPr/>
        </p:nvGrpSpPr>
        <p:grpSpPr>
          <a:xfrm>
            <a:off x="15011361" y="2497414"/>
            <a:ext cx="1644086" cy="2209664"/>
            <a:chOff x="5728041" y="4010797"/>
            <a:chExt cx="1644086" cy="2209664"/>
          </a:xfrm>
        </p:grpSpPr>
        <p:sp>
          <p:nvSpPr>
            <p:cNvPr id="26" name="TextBox 25">
              <a:extLst>
                <a:ext uri="{FF2B5EF4-FFF2-40B4-BE49-F238E27FC236}">
                  <a16:creationId xmlns:a16="http://schemas.microsoft.com/office/drawing/2014/main" id="{8C0B0344-61B9-4036-8F16-E346675D3CC9}"/>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28" name="TextBox 27">
              <a:extLst>
                <a:ext uri="{FF2B5EF4-FFF2-40B4-BE49-F238E27FC236}">
                  <a16:creationId xmlns:a16="http://schemas.microsoft.com/office/drawing/2014/main" id="{7483CA10-515D-4DC8-84E0-D991A8CBBE61}"/>
                </a:ext>
              </a:extLst>
            </p:cNvPr>
            <p:cNvSpPr txBox="1"/>
            <p:nvPr/>
          </p:nvSpPr>
          <p:spPr>
            <a:xfrm>
              <a:off x="5781510" y="4010797"/>
              <a:ext cx="1590617" cy="584775"/>
            </a:xfrm>
            <a:prstGeom prst="rect">
              <a:avLst/>
            </a:prstGeom>
            <a:noFill/>
          </p:spPr>
          <p:txBody>
            <a:bodyPr wrap="square">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T</a:t>
              </a:r>
              <a:r>
                <a:rPr kumimoji="0" lang="en-US" sz="3200" b="1" i="0" u="none" strike="noStrike" kern="1200" cap="none" spc="0" normalizeH="0" baseline="0" noProof="0" dirty="0" err="1">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lang="en-MY" sz="800" dirty="0"/>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6">
            <a:extLst>
              <a:ext uri="{28A0092B-C50C-407E-A947-70E740481C1C}">
                <a14:useLocalDpi xmlns:a14="http://schemas.microsoft.com/office/drawing/2010/main" val="0"/>
              </a:ext>
            </a:extLst>
          </a:blip>
          <a:srcRect l="31231" r="31613" b="2896"/>
          <a:stretch/>
        </p:blipFill>
        <p:spPr>
          <a:xfrm>
            <a:off x="15074096" y="2010214"/>
            <a:ext cx="1576715" cy="3090411"/>
          </a:xfrm>
          <a:prstGeom prst="roundRect">
            <a:avLst>
              <a:gd name="adj" fmla="val 50000"/>
            </a:avLst>
          </a:prstGeom>
        </p:spPr>
      </p:pic>
      <p:grpSp>
        <p:nvGrpSpPr>
          <p:cNvPr id="29" name="Group 28">
            <a:extLst>
              <a:ext uri="{FF2B5EF4-FFF2-40B4-BE49-F238E27FC236}">
                <a16:creationId xmlns:a16="http://schemas.microsoft.com/office/drawing/2014/main" id="{3750C2D6-80C7-47C4-B643-25B3B85E46DC}"/>
              </a:ext>
            </a:extLst>
          </p:cNvPr>
          <p:cNvGrpSpPr/>
          <p:nvPr/>
        </p:nvGrpSpPr>
        <p:grpSpPr>
          <a:xfrm>
            <a:off x="17963065" y="2659560"/>
            <a:ext cx="1714343" cy="2209664"/>
            <a:chOff x="5728041" y="4010797"/>
            <a:chExt cx="1714343" cy="2209664"/>
          </a:xfrm>
        </p:grpSpPr>
        <p:sp>
          <p:nvSpPr>
            <p:cNvPr id="30" name="TextBox 29">
              <a:extLst>
                <a:ext uri="{FF2B5EF4-FFF2-40B4-BE49-F238E27FC236}">
                  <a16:creationId xmlns:a16="http://schemas.microsoft.com/office/drawing/2014/main" id="{57C0B290-E8E3-4B7D-88F7-79BB873FDBE9}"/>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34" name="TextBox 33">
              <a:extLst>
                <a:ext uri="{FF2B5EF4-FFF2-40B4-BE49-F238E27FC236}">
                  <a16:creationId xmlns:a16="http://schemas.microsoft.com/office/drawing/2014/main" id="{0C6D9B4B-00C3-45EE-9EE7-7AA9491CD228}"/>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PENSEL</a:t>
              </a:r>
              <a:endParaRPr lang="en-MY" sz="800" dirty="0"/>
            </a:p>
          </p:txBody>
        </p:sp>
      </p:grpSp>
      <p:grpSp>
        <p:nvGrpSpPr>
          <p:cNvPr id="35" name="Group 34">
            <a:extLst>
              <a:ext uri="{FF2B5EF4-FFF2-40B4-BE49-F238E27FC236}">
                <a16:creationId xmlns:a16="http://schemas.microsoft.com/office/drawing/2014/main" id="{2E012524-C9E3-425D-860B-3470226B514B}"/>
              </a:ext>
            </a:extLst>
          </p:cNvPr>
          <p:cNvGrpSpPr/>
          <p:nvPr/>
        </p:nvGrpSpPr>
        <p:grpSpPr>
          <a:xfrm>
            <a:off x="22184642" y="2590075"/>
            <a:ext cx="1714343" cy="2209664"/>
            <a:chOff x="5728041" y="4010797"/>
            <a:chExt cx="1714343" cy="2209664"/>
          </a:xfrm>
        </p:grpSpPr>
        <p:sp>
          <p:nvSpPr>
            <p:cNvPr id="36" name="TextBox 35">
              <a:extLst>
                <a:ext uri="{FF2B5EF4-FFF2-40B4-BE49-F238E27FC236}">
                  <a16:creationId xmlns:a16="http://schemas.microsoft.com/office/drawing/2014/main" id="{0E8C0BBE-98FE-45B3-A89C-BBB230F5A667}"/>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37" name="TextBox 36">
              <a:extLst>
                <a:ext uri="{FF2B5EF4-FFF2-40B4-BE49-F238E27FC236}">
                  <a16:creationId xmlns:a16="http://schemas.microsoft.com/office/drawing/2014/main" id="{4CF9BFCD-F26D-465D-B077-9CA5303D3597}"/>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LOKEY</a:t>
              </a:r>
              <a:endParaRPr lang="en-MY" sz="800" dirty="0"/>
            </a:p>
          </p:txBody>
        </p:sp>
      </p:grpSp>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7">
            <a:extLst>
              <a:ext uri="{28A0092B-C50C-407E-A947-70E740481C1C}">
                <a14:useLocalDpi xmlns:a14="http://schemas.microsoft.com/office/drawing/2010/main" val="0"/>
              </a:ext>
            </a:extLst>
          </a:blip>
          <a:srcRect l="40574" r="21162"/>
          <a:stretch/>
        </p:blipFill>
        <p:spPr>
          <a:xfrm>
            <a:off x="18043772" y="2010213"/>
            <a:ext cx="1576715" cy="3090411"/>
          </a:xfrm>
          <a:prstGeom prst="roundRect">
            <a:avLst>
              <a:gd name="adj" fmla="val 50000"/>
            </a:avLst>
          </a:prstGeom>
        </p:spPr>
      </p:pic>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8">
            <a:extLst>
              <a:ext uri="{28A0092B-C50C-407E-A947-70E740481C1C}">
                <a14:useLocalDpi xmlns:a14="http://schemas.microsoft.com/office/drawing/2010/main" val="0"/>
              </a:ext>
            </a:extLst>
          </a:blip>
          <a:srcRect l="15032" t="23208" r="59913" b="11314"/>
          <a:stretch/>
        </p:blipFill>
        <p:spPr>
          <a:xfrm>
            <a:off x="22253457" y="2051702"/>
            <a:ext cx="1576715" cy="3090411"/>
          </a:xfrm>
          <a:prstGeom prst="roundRect">
            <a:avLst>
              <a:gd name="adj" fmla="val 50000"/>
            </a:avLst>
          </a:prstGeom>
        </p:spPr>
      </p:pic>
      <p:grpSp>
        <p:nvGrpSpPr>
          <p:cNvPr id="31" name="Group 30">
            <a:extLst>
              <a:ext uri="{FF2B5EF4-FFF2-40B4-BE49-F238E27FC236}">
                <a16:creationId xmlns:a16="http://schemas.microsoft.com/office/drawing/2014/main" id="{A32C31A9-97E1-404A-96BB-4D7A32F02E15}"/>
              </a:ext>
            </a:extLst>
          </p:cNvPr>
          <p:cNvGrpSpPr/>
          <p:nvPr/>
        </p:nvGrpSpPr>
        <p:grpSpPr>
          <a:xfrm>
            <a:off x="-9310778" y="6276738"/>
            <a:ext cx="8211469" cy="7641093"/>
            <a:chOff x="-7359647" y="3481383"/>
            <a:chExt cx="8211469" cy="7641093"/>
          </a:xfrm>
        </p:grpSpPr>
        <p:sp>
          <p:nvSpPr>
            <p:cNvPr id="32" name="Freeform: Shape 31">
              <a:extLst>
                <a:ext uri="{FF2B5EF4-FFF2-40B4-BE49-F238E27FC236}">
                  <a16:creationId xmlns:a16="http://schemas.microsoft.com/office/drawing/2014/main" id="{7205819D-1C20-4A99-9D49-41E53AB19272}"/>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3" name="Freeform: Shape 32">
              <a:extLst>
                <a:ext uri="{FF2B5EF4-FFF2-40B4-BE49-F238E27FC236}">
                  <a16:creationId xmlns:a16="http://schemas.microsoft.com/office/drawing/2014/main" id="{B44AE08C-96C5-4E3A-AB2B-3D6B7B8F7536}"/>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57" name="TextBox 56">
            <a:extLst>
              <a:ext uri="{FF2B5EF4-FFF2-40B4-BE49-F238E27FC236}">
                <a16:creationId xmlns:a16="http://schemas.microsoft.com/office/drawing/2014/main" id="{158D3565-4AD6-4EAA-9DDC-7B94E8AB73A7}"/>
              </a:ext>
            </a:extLst>
          </p:cNvPr>
          <p:cNvSpPr txBox="1"/>
          <p:nvPr/>
        </p:nvSpPr>
        <p:spPr>
          <a:xfrm>
            <a:off x="4129994" y="1752302"/>
            <a:ext cx="3178871" cy="1323439"/>
          </a:xfrm>
          <a:prstGeom prst="rect">
            <a:avLst/>
          </a:prstGeom>
          <a:noFill/>
        </p:spPr>
        <p:txBody>
          <a:bodyPr wrap="square" rtlCol="0">
            <a:spAutoFit/>
          </a:bodyPr>
          <a:lstStyle/>
          <a:p>
            <a:r>
              <a:rPr lang="en-US" sz="8000" b="1" dirty="0">
                <a:solidFill>
                  <a:schemeClr val="bg1"/>
                </a:solidFill>
                <a:latin typeface="Century Gothic" panose="020B0502020202020204" pitchFamily="34" charset="0"/>
              </a:rPr>
              <a:t>Thank</a:t>
            </a:r>
            <a:endParaRPr lang="en-US" sz="8800" b="1" dirty="0">
              <a:solidFill>
                <a:schemeClr val="bg1"/>
              </a:solidFill>
              <a:latin typeface="Century Gothic" panose="020B0502020202020204" pitchFamily="34" charset="0"/>
            </a:endParaRPr>
          </a:p>
        </p:txBody>
      </p:sp>
      <p:sp>
        <p:nvSpPr>
          <p:cNvPr id="58" name="TextBox 57">
            <a:extLst>
              <a:ext uri="{FF2B5EF4-FFF2-40B4-BE49-F238E27FC236}">
                <a16:creationId xmlns:a16="http://schemas.microsoft.com/office/drawing/2014/main" id="{1770D3D4-E369-414F-96E8-10048564DCA2}"/>
              </a:ext>
            </a:extLst>
          </p:cNvPr>
          <p:cNvSpPr txBox="1"/>
          <p:nvPr/>
        </p:nvSpPr>
        <p:spPr>
          <a:xfrm>
            <a:off x="4818514" y="2692553"/>
            <a:ext cx="3655960" cy="1323439"/>
          </a:xfrm>
          <a:prstGeom prst="rect">
            <a:avLst/>
          </a:prstGeom>
          <a:noFill/>
        </p:spPr>
        <p:txBody>
          <a:bodyPr wrap="square">
            <a:spAutoFit/>
          </a:bodyPr>
          <a:lstStyle/>
          <a:p>
            <a:r>
              <a:rPr kumimoji="0" lang="en-US" sz="80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You</a:t>
            </a:r>
            <a:endParaRPr lang="en-MY" sz="2000" dirty="0">
              <a:solidFill>
                <a:schemeClr val="bg1"/>
              </a:solidFill>
            </a:endParaRPr>
          </a:p>
        </p:txBody>
      </p:sp>
      <p:sp>
        <p:nvSpPr>
          <p:cNvPr id="59" name="TextBox 58">
            <a:extLst>
              <a:ext uri="{FF2B5EF4-FFF2-40B4-BE49-F238E27FC236}">
                <a16:creationId xmlns:a16="http://schemas.microsoft.com/office/drawing/2014/main" id="{2F050E68-7944-4052-83CB-9487C1914970}"/>
              </a:ext>
            </a:extLst>
          </p:cNvPr>
          <p:cNvSpPr txBox="1"/>
          <p:nvPr/>
        </p:nvSpPr>
        <p:spPr>
          <a:xfrm>
            <a:off x="3025538" y="3893398"/>
            <a:ext cx="7112892" cy="1200329"/>
          </a:xfrm>
          <a:prstGeom prst="rect">
            <a:avLst/>
          </a:prstGeom>
          <a:noFill/>
          <a:ln>
            <a:noFill/>
          </a:ln>
        </p:spPr>
        <p:txBody>
          <a:bodyPr wrap="square">
            <a:spAutoFit/>
          </a:bodyPr>
          <a:lstStyle/>
          <a:p>
            <a:r>
              <a:rPr lang="en-US" sz="7200" b="1" dirty="0">
                <a:solidFill>
                  <a:schemeClr val="bg1"/>
                </a:solidFill>
                <a:latin typeface="Delighty" panose="02000600000000000000" pitchFamily="2" charset="0"/>
              </a:rPr>
              <a:t>Any </a:t>
            </a:r>
            <a:r>
              <a:rPr lang="en-US" sz="7200" b="1" dirty="0">
                <a:ln>
                  <a:solidFill>
                    <a:schemeClr val="bg1"/>
                  </a:solidFill>
                </a:ln>
                <a:noFill/>
                <a:latin typeface="Delighty" panose="02000600000000000000" pitchFamily="2" charset="0"/>
              </a:rPr>
              <a:t>Questions ??</a:t>
            </a:r>
            <a:endParaRPr lang="en-MY" sz="7200" dirty="0">
              <a:solidFill>
                <a:schemeClr val="bg1"/>
              </a:solidFill>
              <a:latin typeface="Delighty" panose="02000600000000000000" pitchFamily="2" charset="0"/>
            </a:endParaRPr>
          </a:p>
        </p:txBody>
      </p:sp>
      <p:sp>
        <p:nvSpPr>
          <p:cNvPr id="41" name="TextBox 40">
            <a:extLst>
              <a:ext uri="{FF2B5EF4-FFF2-40B4-BE49-F238E27FC236}">
                <a16:creationId xmlns:a16="http://schemas.microsoft.com/office/drawing/2014/main" id="{BFF269F3-DBAC-41CD-B738-E18398D4CEB4}"/>
              </a:ext>
            </a:extLst>
          </p:cNvPr>
          <p:cNvSpPr txBox="1"/>
          <p:nvPr/>
        </p:nvSpPr>
        <p:spPr>
          <a:xfrm>
            <a:off x="590531" y="-1769086"/>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2" name="Picture 41">
            <a:extLst>
              <a:ext uri="{FF2B5EF4-FFF2-40B4-BE49-F238E27FC236}">
                <a16:creationId xmlns:a16="http://schemas.microsoft.com/office/drawing/2014/main" id="{D1EBC933-5788-40D9-90C4-5F000DA307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740" y="-1474327"/>
            <a:ext cx="335075" cy="333811"/>
          </a:xfrm>
          <a:prstGeom prst="rect">
            <a:avLst/>
          </a:prstGeom>
        </p:spPr>
      </p:pic>
      <p:sp>
        <p:nvSpPr>
          <p:cNvPr id="43" name="TextBox 42">
            <a:extLst>
              <a:ext uri="{FF2B5EF4-FFF2-40B4-BE49-F238E27FC236}">
                <a16:creationId xmlns:a16="http://schemas.microsoft.com/office/drawing/2014/main" id="{A99B1357-7433-40E9-B435-74DC10CD1EF2}"/>
              </a:ext>
            </a:extLst>
          </p:cNvPr>
          <p:cNvSpPr txBox="1"/>
          <p:nvPr/>
        </p:nvSpPr>
        <p:spPr>
          <a:xfrm>
            <a:off x="1809826" y="-1950037"/>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4" name="TextBox 43">
            <a:extLst>
              <a:ext uri="{FF2B5EF4-FFF2-40B4-BE49-F238E27FC236}">
                <a16:creationId xmlns:a16="http://schemas.microsoft.com/office/drawing/2014/main" id="{D5990390-3198-41BF-B3A5-256ACEAC613F}"/>
              </a:ext>
            </a:extLst>
          </p:cNvPr>
          <p:cNvSpPr txBox="1"/>
          <p:nvPr/>
        </p:nvSpPr>
        <p:spPr>
          <a:xfrm>
            <a:off x="2486381" y="-2233955"/>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5" name="TextBox 44">
            <a:extLst>
              <a:ext uri="{FF2B5EF4-FFF2-40B4-BE49-F238E27FC236}">
                <a16:creationId xmlns:a16="http://schemas.microsoft.com/office/drawing/2014/main" id="{A91C2A00-9853-4908-8DAC-89209C080D01}"/>
              </a:ext>
            </a:extLst>
          </p:cNvPr>
          <p:cNvSpPr txBox="1"/>
          <p:nvPr/>
        </p:nvSpPr>
        <p:spPr>
          <a:xfrm>
            <a:off x="3229191" y="-2529835"/>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07334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FF5D956-0CA1-40AE-9D3F-FFA16A6A8686}"/>
              </a:ext>
            </a:extLst>
          </p:cNvPr>
          <p:cNvGrpSpPr/>
          <p:nvPr/>
        </p:nvGrpSpPr>
        <p:grpSpPr>
          <a:xfrm>
            <a:off x="8030379" y="8259523"/>
            <a:ext cx="1644086" cy="2287395"/>
            <a:chOff x="5728041" y="4010797"/>
            <a:chExt cx="1644086" cy="2287395"/>
          </a:xfrm>
        </p:grpSpPr>
        <p:sp>
          <p:nvSpPr>
            <p:cNvPr id="58" name="TextBox 57">
              <a:extLst>
                <a:ext uri="{FF2B5EF4-FFF2-40B4-BE49-F238E27FC236}">
                  <a16:creationId xmlns:a16="http://schemas.microsoft.com/office/drawing/2014/main" id="{5D80E20F-2793-43C3-80C9-12241FB31B86}"/>
                </a:ext>
              </a:extLst>
            </p:cNvPr>
            <p:cNvSpPr txBox="1"/>
            <p:nvPr/>
          </p:nvSpPr>
          <p:spPr>
            <a:xfrm>
              <a:off x="5728041" y="4728532"/>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59" name="TextBox 58">
              <a:extLst>
                <a:ext uri="{FF2B5EF4-FFF2-40B4-BE49-F238E27FC236}">
                  <a16:creationId xmlns:a16="http://schemas.microsoft.com/office/drawing/2014/main" id="{42B38E35-CF2C-46BD-ACB6-75B9C5D4FA32}"/>
                </a:ext>
              </a:extLst>
            </p:cNvPr>
            <p:cNvSpPr txBox="1"/>
            <p:nvPr/>
          </p:nvSpPr>
          <p:spPr>
            <a:xfrm>
              <a:off x="5781510" y="4010797"/>
              <a:ext cx="1590617" cy="584775"/>
            </a:xfrm>
            <a:prstGeom prst="rect">
              <a:avLst/>
            </a:prstGeom>
            <a:noFill/>
          </p:spPr>
          <p:txBody>
            <a:bodyPr wrap="square">
              <a:spAutoFit/>
            </a:bodyPr>
            <a:lstStyle/>
            <a:p>
              <a:r>
                <a:rPr lang="en-US" sz="3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T</a:t>
              </a:r>
              <a:r>
                <a:rPr kumimoji="0" lang="en-US" sz="3200" b="1" i="0" u="none" strike="noStrike" kern="1200" cap="none" spc="0" normalizeH="0" baseline="0" noProof="0" dirty="0" err="1">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lang="en-MY" sz="800" dirty="0"/>
            </a:p>
          </p:txBody>
        </p:sp>
      </p:grpSp>
      <p:sp>
        <p:nvSpPr>
          <p:cNvPr id="50" name="TextBox 49">
            <a:extLst>
              <a:ext uri="{FF2B5EF4-FFF2-40B4-BE49-F238E27FC236}">
                <a16:creationId xmlns:a16="http://schemas.microsoft.com/office/drawing/2014/main" id="{FB6D391A-E437-4E17-B54A-32056918C409}"/>
              </a:ext>
            </a:extLst>
          </p:cNvPr>
          <p:cNvSpPr txBox="1"/>
          <p:nvPr/>
        </p:nvSpPr>
        <p:spPr>
          <a:xfrm>
            <a:off x="2051310" y="7944361"/>
            <a:ext cx="5629853" cy="1200329"/>
          </a:xfrm>
          <a:prstGeom prst="rect">
            <a:avLst/>
          </a:prstGeom>
          <a:noFill/>
        </p:spPr>
        <p:txBody>
          <a:bodyPr wrap="square" rtlCol="0">
            <a:spAutoFit/>
          </a:bodyPr>
          <a:lstStyle/>
          <a:p>
            <a:r>
              <a:rPr lang="en-US" sz="7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FLEETING</a:t>
            </a:r>
            <a:endParaRPr lang="en-US" sz="8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51" name="TextBox 50">
            <a:extLst>
              <a:ext uri="{FF2B5EF4-FFF2-40B4-BE49-F238E27FC236}">
                <a16:creationId xmlns:a16="http://schemas.microsoft.com/office/drawing/2014/main" id="{20FAFAA7-71CB-40E5-AB97-37562B197BDD}"/>
              </a:ext>
            </a:extLst>
          </p:cNvPr>
          <p:cNvSpPr txBox="1"/>
          <p:nvPr/>
        </p:nvSpPr>
        <p:spPr>
          <a:xfrm>
            <a:off x="2118076" y="6657945"/>
            <a:ext cx="3098925" cy="400110"/>
          </a:xfrm>
          <a:prstGeom prst="rect">
            <a:avLst/>
          </a:prstGeom>
          <a:noFill/>
        </p:spPr>
        <p:txBody>
          <a:bodyPr wrap="none" rtlCol="0">
            <a:spAutoFit/>
          </a:bodyPr>
          <a:lstStyle/>
          <a:p>
            <a:r>
              <a:rPr lang="en-US" sz="20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Inspired by Style </a:t>
            </a:r>
            <a:r>
              <a:rPr lang="en-US" sz="2000" b="1" dirty="0" err="1">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Teyvat</a:t>
            </a:r>
            <a:endParaRPr lang="en-US" sz="20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52" name="TextBox 51">
            <a:extLst>
              <a:ext uri="{FF2B5EF4-FFF2-40B4-BE49-F238E27FC236}">
                <a16:creationId xmlns:a16="http://schemas.microsoft.com/office/drawing/2014/main" id="{38090ACE-DE4C-4A8C-B2CE-B85C4C48571D}"/>
              </a:ext>
            </a:extLst>
          </p:cNvPr>
          <p:cNvSpPr txBox="1"/>
          <p:nvPr/>
        </p:nvSpPr>
        <p:spPr>
          <a:xfrm>
            <a:off x="2117878" y="20759677"/>
            <a:ext cx="1063112" cy="307777"/>
          </a:xfrm>
          <a:prstGeom prst="rect">
            <a:avLst/>
          </a:prstGeom>
          <a:noFill/>
        </p:spPr>
        <p:txBody>
          <a:bodyPr wrap="none" rtlCol="0">
            <a:spAutoFit/>
          </a:bodyPr>
          <a:lstStyle/>
          <a:p>
            <a:r>
              <a:rPr lang="en-MY" sz="1400" b="1" dirty="0">
                <a:solidFill>
                  <a:schemeClr val="bg1">
                    <a:lumMod val="65000"/>
                  </a:schemeClr>
                </a:solidFill>
                <a:latin typeface="Century Gothic" panose="020B0502020202020204" pitchFamily="34" charset="0"/>
              </a:rPr>
              <a:t>WELCOME</a:t>
            </a:r>
            <a:endParaRPr lang="en-MY" b="1" dirty="0">
              <a:solidFill>
                <a:schemeClr val="bg1">
                  <a:lumMod val="65000"/>
                </a:schemeClr>
              </a:solidFill>
              <a:latin typeface="Century Gothic" panose="020B0502020202020204" pitchFamily="34" charset="0"/>
            </a:endParaRPr>
          </a:p>
        </p:txBody>
      </p:sp>
      <p:sp>
        <p:nvSpPr>
          <p:cNvPr id="53" name="TextBox 52">
            <a:extLst>
              <a:ext uri="{FF2B5EF4-FFF2-40B4-BE49-F238E27FC236}">
                <a16:creationId xmlns:a16="http://schemas.microsoft.com/office/drawing/2014/main" id="{23400CBE-37B4-4A08-B8C0-07E8B2B8EEB4}"/>
              </a:ext>
            </a:extLst>
          </p:cNvPr>
          <p:cNvSpPr txBox="1"/>
          <p:nvPr/>
        </p:nvSpPr>
        <p:spPr>
          <a:xfrm>
            <a:off x="2117878" y="21063130"/>
            <a:ext cx="3440463" cy="646331"/>
          </a:xfrm>
          <a:prstGeom prst="rect">
            <a:avLst/>
          </a:prstGeom>
          <a:noFill/>
        </p:spPr>
        <p:txBody>
          <a:bodyPr wrap="square" rtlCol="0">
            <a:spAutoFit/>
          </a:bodyPr>
          <a:lstStyle/>
          <a:p>
            <a:pPr algn="just"/>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54" name="TextBox 53">
            <a:extLst>
              <a:ext uri="{FF2B5EF4-FFF2-40B4-BE49-F238E27FC236}">
                <a16:creationId xmlns:a16="http://schemas.microsoft.com/office/drawing/2014/main" id="{F09BA7F4-183E-4813-8F93-DE2CCE7D4448}"/>
              </a:ext>
            </a:extLst>
          </p:cNvPr>
          <p:cNvSpPr txBox="1"/>
          <p:nvPr/>
        </p:nvSpPr>
        <p:spPr>
          <a:xfrm>
            <a:off x="2051310" y="12683869"/>
            <a:ext cx="5113972"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COLORS IN </a:t>
            </a:r>
            <a:endParaRPr lang="en-MY" dirty="0"/>
          </a:p>
        </p:txBody>
      </p:sp>
      <p:sp>
        <p:nvSpPr>
          <p:cNvPr id="55" name="TextBox 54">
            <a:extLst>
              <a:ext uri="{FF2B5EF4-FFF2-40B4-BE49-F238E27FC236}">
                <a16:creationId xmlns:a16="http://schemas.microsoft.com/office/drawing/2014/main" id="{F88036FB-25E1-46C6-B329-83F4F1D5567C}"/>
              </a:ext>
            </a:extLst>
          </p:cNvPr>
          <p:cNvSpPr txBox="1"/>
          <p:nvPr/>
        </p:nvSpPr>
        <p:spPr>
          <a:xfrm>
            <a:off x="2051311" y="16857488"/>
            <a:ext cx="3184310"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FLIGHT</a:t>
            </a:r>
            <a:endParaRPr lang="en-MY" dirty="0"/>
          </a:p>
        </p:txBody>
      </p:sp>
      <p:pic>
        <p:nvPicPr>
          <p:cNvPr id="56" name="Picture 55">
            <a:extLst>
              <a:ext uri="{FF2B5EF4-FFF2-40B4-BE49-F238E27FC236}">
                <a16:creationId xmlns:a16="http://schemas.microsoft.com/office/drawing/2014/main" id="{964A446D-749E-4FDA-982B-46EC97133BD6}"/>
              </a:ext>
            </a:extLst>
          </p:cNvPr>
          <p:cNvPicPr>
            <a:picLocks noChangeAspect="1"/>
          </p:cNvPicPr>
          <p:nvPr/>
        </p:nvPicPr>
        <p:blipFill>
          <a:blip r:embed="rId4">
            <a:extLst>
              <a:ext uri="{28A0092B-C50C-407E-A947-70E740481C1C}">
                <a14:useLocalDpi xmlns:a14="http://schemas.microsoft.com/office/drawing/2010/main" val="0"/>
              </a:ext>
            </a:extLst>
          </a:blip>
          <a:srcRect l="30868" r="30868"/>
          <a:stretch/>
        </p:blipFill>
        <p:spPr>
          <a:xfrm>
            <a:off x="7773783" y="6345389"/>
            <a:ext cx="4083920" cy="8004610"/>
          </a:xfrm>
          <a:prstGeom prst="roundRect">
            <a:avLst>
              <a:gd name="adj" fmla="val 50000"/>
            </a:avLst>
          </a:prstGeom>
        </p:spPr>
      </p:pic>
      <p:sp>
        <p:nvSpPr>
          <p:cNvPr id="48" name="Oval 47">
            <a:extLst>
              <a:ext uri="{FF2B5EF4-FFF2-40B4-BE49-F238E27FC236}">
                <a16:creationId xmlns:a16="http://schemas.microsoft.com/office/drawing/2014/main" id="{59EF8E22-CF24-41E7-AB87-4757FEF90251}"/>
              </a:ext>
            </a:extLst>
          </p:cNvPr>
          <p:cNvSpPr/>
          <p:nvPr/>
        </p:nvSpPr>
        <p:spPr>
          <a:xfrm>
            <a:off x="12576391" y="2254828"/>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9" name="Picture 48">
            <a:extLst>
              <a:ext uri="{FF2B5EF4-FFF2-40B4-BE49-F238E27FC236}">
                <a16:creationId xmlns:a16="http://schemas.microsoft.com/office/drawing/2014/main" id="{F9315F22-632F-46A7-897E-3F1AD1CF3B46}"/>
              </a:ext>
            </a:extLst>
          </p:cNvPr>
          <p:cNvPicPr>
            <a:picLocks noChangeAspect="1"/>
          </p:cNvPicPr>
          <p:nvPr/>
        </p:nvPicPr>
        <p:blipFill>
          <a:blip r:embed="rId5">
            <a:duotone>
              <a:prstClr val="black"/>
              <a:srgbClr val="7030A0">
                <a:tint val="45000"/>
                <a:satMod val="400000"/>
              </a:srgbClr>
            </a:duotone>
          </a:blip>
          <a:stretch>
            <a:fillRect/>
          </a:stretch>
        </p:blipFill>
        <p:spPr>
          <a:xfrm>
            <a:off x="13056016" y="3251353"/>
            <a:ext cx="452118" cy="801484"/>
          </a:xfrm>
          <a:prstGeom prst="rect">
            <a:avLst/>
          </a:prstGeom>
          <a:noFill/>
        </p:spPr>
      </p:pic>
      <p:sp>
        <p:nvSpPr>
          <p:cNvPr id="46" name="Oval 45">
            <a:extLst>
              <a:ext uri="{FF2B5EF4-FFF2-40B4-BE49-F238E27FC236}">
                <a16:creationId xmlns:a16="http://schemas.microsoft.com/office/drawing/2014/main" id="{BE9CCE2F-2FF1-4FD6-8BA2-99169B88081E}"/>
              </a:ext>
            </a:extLst>
          </p:cNvPr>
          <p:cNvSpPr/>
          <p:nvPr/>
        </p:nvSpPr>
        <p:spPr>
          <a:xfrm>
            <a:off x="4484879" y="-3055518"/>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 name="Oval 46">
            <a:extLst>
              <a:ext uri="{FF2B5EF4-FFF2-40B4-BE49-F238E27FC236}">
                <a16:creationId xmlns:a16="http://schemas.microsoft.com/office/drawing/2014/main" id="{4306EF44-F0F9-4446-82E6-A16C21F8C522}"/>
              </a:ext>
            </a:extLst>
          </p:cNvPr>
          <p:cNvSpPr/>
          <p:nvPr/>
        </p:nvSpPr>
        <p:spPr>
          <a:xfrm>
            <a:off x="-2810528" y="-924716"/>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60" name="Group 59">
            <a:extLst>
              <a:ext uri="{FF2B5EF4-FFF2-40B4-BE49-F238E27FC236}">
                <a16:creationId xmlns:a16="http://schemas.microsoft.com/office/drawing/2014/main" id="{C2B52133-15F3-4364-B692-0A54D79E2DE1}"/>
              </a:ext>
            </a:extLst>
          </p:cNvPr>
          <p:cNvGrpSpPr/>
          <p:nvPr/>
        </p:nvGrpSpPr>
        <p:grpSpPr>
          <a:xfrm rot="10117570">
            <a:off x="-6248789" y="3143227"/>
            <a:ext cx="8211469" cy="7922438"/>
            <a:chOff x="-7359647" y="3481383"/>
            <a:chExt cx="8211469" cy="7641093"/>
          </a:xfrm>
        </p:grpSpPr>
        <p:sp>
          <p:nvSpPr>
            <p:cNvPr id="61" name="Freeform: Shape 60">
              <a:extLst>
                <a:ext uri="{FF2B5EF4-FFF2-40B4-BE49-F238E27FC236}">
                  <a16:creationId xmlns:a16="http://schemas.microsoft.com/office/drawing/2014/main" id="{9F6E0C86-60EE-4697-8DE7-9563EA73BD2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2" name="Freeform: Shape 61">
              <a:extLst>
                <a:ext uri="{FF2B5EF4-FFF2-40B4-BE49-F238E27FC236}">
                  <a16:creationId xmlns:a16="http://schemas.microsoft.com/office/drawing/2014/main" id="{9E0F3BC8-6C13-49EE-982B-2061343971E7}"/>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23" name="Group 22">
            <a:extLst>
              <a:ext uri="{FF2B5EF4-FFF2-40B4-BE49-F238E27FC236}">
                <a16:creationId xmlns:a16="http://schemas.microsoft.com/office/drawing/2014/main" id="{898F7909-32AE-4772-9458-13B8761B9E26}"/>
              </a:ext>
            </a:extLst>
          </p:cNvPr>
          <p:cNvGrpSpPr/>
          <p:nvPr/>
        </p:nvGrpSpPr>
        <p:grpSpPr>
          <a:xfrm rot="10117570">
            <a:off x="8950281" y="-6028526"/>
            <a:ext cx="8211469" cy="7922438"/>
            <a:chOff x="-7359647" y="3481383"/>
            <a:chExt cx="8211469" cy="7641093"/>
          </a:xfrm>
        </p:grpSpPr>
        <p:sp>
          <p:nvSpPr>
            <p:cNvPr id="24" name="Freeform: Shape 23">
              <a:extLst>
                <a:ext uri="{FF2B5EF4-FFF2-40B4-BE49-F238E27FC236}">
                  <a16:creationId xmlns:a16="http://schemas.microsoft.com/office/drawing/2014/main" id="{B731EAF9-E34A-430A-99C4-4FA00AD7AF17}"/>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5" name="Freeform: Shape 24">
              <a:extLst>
                <a:ext uri="{FF2B5EF4-FFF2-40B4-BE49-F238E27FC236}">
                  <a16:creationId xmlns:a16="http://schemas.microsoft.com/office/drawing/2014/main" id="{E047BD17-C130-41C3-A030-8BC9CCE081ED}"/>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26" name="TextBox 25">
            <a:extLst>
              <a:ext uri="{FF2B5EF4-FFF2-40B4-BE49-F238E27FC236}">
                <a16:creationId xmlns:a16="http://schemas.microsoft.com/office/drawing/2014/main" id="{6E91FEF0-52C3-4964-83EA-1D248E5B0647}"/>
              </a:ext>
            </a:extLst>
          </p:cNvPr>
          <p:cNvSpPr txBox="1"/>
          <p:nvPr/>
        </p:nvSpPr>
        <p:spPr>
          <a:xfrm>
            <a:off x="590531" y="-877230"/>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lang="en-MY" sz="600" dirty="0">
              <a:blipFill dpi="0" rotWithShape="1">
                <a:blip r:embed="rId2">
                  <a:extLst>
                    <a:ext uri="{28A0092B-C50C-407E-A947-70E740481C1C}">
                      <a14:useLocalDpi xmlns:a14="http://schemas.microsoft.com/office/drawing/2010/main" val="0"/>
                    </a:ext>
                  </a:extLst>
                </a:blip>
                <a:srcRect/>
                <a:stretch>
                  <a:fillRect/>
                </a:stretch>
              </a:blipFill>
            </a:endParaRPr>
          </a:p>
        </p:txBody>
      </p:sp>
      <p:pic>
        <p:nvPicPr>
          <p:cNvPr id="28" name="Picture 27">
            <a:extLst>
              <a:ext uri="{FF2B5EF4-FFF2-40B4-BE49-F238E27FC236}">
                <a16:creationId xmlns:a16="http://schemas.microsoft.com/office/drawing/2014/main" id="{98691F3D-AA3F-4399-A51A-A17ADEB8B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582471"/>
            <a:ext cx="335075" cy="333811"/>
          </a:xfrm>
          <a:prstGeom prst="rect">
            <a:avLst/>
          </a:prstGeom>
        </p:spPr>
      </p:pic>
      <p:sp>
        <p:nvSpPr>
          <p:cNvPr id="29" name="TextBox 28">
            <a:extLst>
              <a:ext uri="{FF2B5EF4-FFF2-40B4-BE49-F238E27FC236}">
                <a16:creationId xmlns:a16="http://schemas.microsoft.com/office/drawing/2014/main" id="{7BD1BC3E-027C-4A23-89DA-18A8B7B8A871}"/>
              </a:ext>
            </a:extLst>
          </p:cNvPr>
          <p:cNvSpPr txBox="1"/>
          <p:nvPr/>
        </p:nvSpPr>
        <p:spPr>
          <a:xfrm>
            <a:off x="1809826" y="-1058181"/>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30" name="TextBox 29">
            <a:extLst>
              <a:ext uri="{FF2B5EF4-FFF2-40B4-BE49-F238E27FC236}">
                <a16:creationId xmlns:a16="http://schemas.microsoft.com/office/drawing/2014/main" id="{5290161E-7145-4CB6-BC75-C4685C79D80B}"/>
              </a:ext>
            </a:extLst>
          </p:cNvPr>
          <p:cNvSpPr txBox="1"/>
          <p:nvPr/>
        </p:nvSpPr>
        <p:spPr>
          <a:xfrm>
            <a:off x="2486381" y="-134209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31" name="TextBox 30">
            <a:extLst>
              <a:ext uri="{FF2B5EF4-FFF2-40B4-BE49-F238E27FC236}">
                <a16:creationId xmlns:a16="http://schemas.microsoft.com/office/drawing/2014/main" id="{32C31A47-E1CC-4472-8012-6AE2FF284EA2}"/>
              </a:ext>
            </a:extLst>
          </p:cNvPr>
          <p:cNvSpPr txBox="1"/>
          <p:nvPr/>
        </p:nvSpPr>
        <p:spPr>
          <a:xfrm>
            <a:off x="3229191" y="-163797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416827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8540C46-5299-4A26-AE09-CBBCE263544F}"/>
              </a:ext>
            </a:extLst>
          </p:cNvPr>
          <p:cNvGrpSpPr/>
          <p:nvPr/>
        </p:nvGrpSpPr>
        <p:grpSpPr>
          <a:xfrm>
            <a:off x="16597284" y="2547262"/>
            <a:ext cx="1714343" cy="2209664"/>
            <a:chOff x="5728041" y="4010797"/>
            <a:chExt cx="1714343" cy="2209664"/>
          </a:xfrm>
        </p:grpSpPr>
        <p:sp>
          <p:nvSpPr>
            <p:cNvPr id="43" name="TextBox 42">
              <a:extLst>
                <a:ext uri="{FF2B5EF4-FFF2-40B4-BE49-F238E27FC236}">
                  <a16:creationId xmlns:a16="http://schemas.microsoft.com/office/drawing/2014/main" id="{84C36659-DF0C-491A-BAE8-C2877D347DBF}"/>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44" name="TextBox 43">
              <a:extLst>
                <a:ext uri="{FF2B5EF4-FFF2-40B4-BE49-F238E27FC236}">
                  <a16:creationId xmlns:a16="http://schemas.microsoft.com/office/drawing/2014/main" id="{E6D59036-8A4F-4531-AFEF-B14625EDC8A4}"/>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PENSEL</a:t>
              </a:r>
              <a:endParaRPr lang="en-MY" sz="800" dirty="0"/>
            </a:p>
          </p:txBody>
        </p:sp>
      </p:grpSp>
      <p:grpSp>
        <p:nvGrpSpPr>
          <p:cNvPr id="37" name="Group 36">
            <a:extLst>
              <a:ext uri="{FF2B5EF4-FFF2-40B4-BE49-F238E27FC236}">
                <a16:creationId xmlns:a16="http://schemas.microsoft.com/office/drawing/2014/main" id="{22D9CAFB-F0CC-4493-8C68-1E1A0E93281D}"/>
              </a:ext>
            </a:extLst>
          </p:cNvPr>
          <p:cNvGrpSpPr/>
          <p:nvPr/>
        </p:nvGrpSpPr>
        <p:grpSpPr>
          <a:xfrm>
            <a:off x="23319649" y="2547860"/>
            <a:ext cx="1714343" cy="2209664"/>
            <a:chOff x="5728041" y="4010797"/>
            <a:chExt cx="1714343" cy="2209664"/>
          </a:xfrm>
        </p:grpSpPr>
        <p:sp>
          <p:nvSpPr>
            <p:cNvPr id="39" name="TextBox 38">
              <a:extLst>
                <a:ext uri="{FF2B5EF4-FFF2-40B4-BE49-F238E27FC236}">
                  <a16:creationId xmlns:a16="http://schemas.microsoft.com/office/drawing/2014/main" id="{108D287F-6CF9-46AA-8434-1A6BD2D3CD8D}"/>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41" name="TextBox 40">
              <a:extLst>
                <a:ext uri="{FF2B5EF4-FFF2-40B4-BE49-F238E27FC236}">
                  <a16:creationId xmlns:a16="http://schemas.microsoft.com/office/drawing/2014/main" id="{D14FBB4C-78DB-432F-8FA4-6FEC927927E7}"/>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LOKEY</a:t>
              </a:r>
              <a:endParaRPr lang="en-MY" sz="800" dirty="0"/>
            </a:p>
          </p:txBody>
        </p:sp>
      </p:grpSp>
      <p:sp>
        <p:nvSpPr>
          <p:cNvPr id="17" name="Oval 16">
            <a:extLst>
              <a:ext uri="{FF2B5EF4-FFF2-40B4-BE49-F238E27FC236}">
                <a16:creationId xmlns:a16="http://schemas.microsoft.com/office/drawing/2014/main" id="{5B5C5A97-CCE5-4225-98E5-1C08DCF9B18E}"/>
              </a:ext>
            </a:extLst>
          </p:cNvPr>
          <p:cNvSpPr/>
          <p:nvPr/>
        </p:nvSpPr>
        <p:spPr>
          <a:xfrm>
            <a:off x="11358764" y="2254828"/>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3" name="Picture 22">
            <a:extLst>
              <a:ext uri="{FF2B5EF4-FFF2-40B4-BE49-F238E27FC236}">
                <a16:creationId xmlns:a16="http://schemas.microsoft.com/office/drawing/2014/main" id="{B6240CE9-380B-4196-929D-3F3AAE66CCE9}"/>
              </a:ext>
            </a:extLst>
          </p:cNvPr>
          <p:cNvPicPr>
            <a:picLocks noChangeAspect="1"/>
          </p:cNvPicPr>
          <p:nvPr/>
        </p:nvPicPr>
        <p:blipFill>
          <a:blip r:embed="rId3">
            <a:duotone>
              <a:prstClr val="black"/>
              <a:srgbClr val="7030A0">
                <a:tint val="45000"/>
                <a:satMod val="400000"/>
              </a:srgbClr>
            </a:duotone>
          </a:blip>
          <a:stretch>
            <a:fillRect/>
          </a:stretch>
        </p:blipFill>
        <p:spPr>
          <a:xfrm>
            <a:off x="11571692" y="3251353"/>
            <a:ext cx="452118" cy="801484"/>
          </a:xfrm>
          <a:prstGeom prst="rect">
            <a:avLst/>
          </a:prstGeom>
          <a:noFill/>
        </p:spPr>
      </p:pic>
      <p:sp>
        <p:nvSpPr>
          <p:cNvPr id="28" name="Oval 27">
            <a:extLst>
              <a:ext uri="{FF2B5EF4-FFF2-40B4-BE49-F238E27FC236}">
                <a16:creationId xmlns:a16="http://schemas.microsoft.com/office/drawing/2014/main" id="{43CD6500-3FB0-46B1-9CEA-A4A02E57AED6}"/>
              </a:ext>
            </a:extLst>
          </p:cNvPr>
          <p:cNvSpPr/>
          <p:nvPr/>
        </p:nvSpPr>
        <p:spPr>
          <a:xfrm>
            <a:off x="-3813860" y="5703505"/>
            <a:ext cx="3999050" cy="421261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Oval 25">
            <a:extLst>
              <a:ext uri="{FF2B5EF4-FFF2-40B4-BE49-F238E27FC236}">
                <a16:creationId xmlns:a16="http://schemas.microsoft.com/office/drawing/2014/main" id="{46F581F2-0444-4F66-9338-87E6201D7CB9}"/>
              </a:ext>
            </a:extLst>
          </p:cNvPr>
          <p:cNvSpPr/>
          <p:nvPr/>
        </p:nvSpPr>
        <p:spPr>
          <a:xfrm>
            <a:off x="11532016" y="-3055518"/>
            <a:ext cx="3187958" cy="33582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4" name="Picture 23">
            <a:extLst>
              <a:ext uri="{FF2B5EF4-FFF2-40B4-BE49-F238E27FC236}">
                <a16:creationId xmlns:a16="http://schemas.microsoft.com/office/drawing/2014/main" id="{4ED87419-D8DC-4BC0-93B0-DB9A8F2A5F3D}"/>
              </a:ext>
            </a:extLst>
          </p:cNvPr>
          <p:cNvPicPr>
            <a:picLocks noChangeAspect="1"/>
          </p:cNvPicPr>
          <p:nvPr/>
        </p:nvPicPr>
        <p:blipFill rotWithShape="1">
          <a:blip r:embed="rId4">
            <a:extLst>
              <a:ext uri="{28A0092B-C50C-407E-A947-70E740481C1C}">
                <a14:useLocalDpi xmlns:a14="http://schemas.microsoft.com/office/drawing/2010/main" val="0"/>
              </a:ext>
            </a:extLst>
          </a:blip>
          <a:srcRect l="40574" r="21162"/>
          <a:stretch/>
        </p:blipFill>
        <p:spPr>
          <a:xfrm>
            <a:off x="15790559" y="2010214"/>
            <a:ext cx="1576715" cy="3090411"/>
          </a:xfrm>
          <a:prstGeom prst="roundRect">
            <a:avLst>
              <a:gd name="adj" fmla="val 50000"/>
            </a:avLst>
          </a:prstGeom>
        </p:spPr>
      </p:pic>
      <p:pic>
        <p:nvPicPr>
          <p:cNvPr id="25" name="Picture 24">
            <a:extLst>
              <a:ext uri="{FF2B5EF4-FFF2-40B4-BE49-F238E27FC236}">
                <a16:creationId xmlns:a16="http://schemas.microsoft.com/office/drawing/2014/main" id="{F2B4684F-521A-4CF2-916E-401BDA967FFA}"/>
              </a:ext>
            </a:extLst>
          </p:cNvPr>
          <p:cNvPicPr>
            <a:picLocks noChangeAspect="1"/>
          </p:cNvPicPr>
          <p:nvPr/>
        </p:nvPicPr>
        <p:blipFill rotWithShape="1">
          <a:blip r:embed="rId5">
            <a:extLst>
              <a:ext uri="{28A0092B-C50C-407E-A947-70E740481C1C}">
                <a14:useLocalDpi xmlns:a14="http://schemas.microsoft.com/office/drawing/2010/main" val="0"/>
              </a:ext>
            </a:extLst>
          </a:blip>
          <a:srcRect l="26019" r="35717"/>
          <a:stretch/>
        </p:blipFill>
        <p:spPr>
          <a:xfrm>
            <a:off x="23442224" y="1971674"/>
            <a:ext cx="1576715" cy="3090411"/>
          </a:xfrm>
          <a:prstGeom prst="roundRect">
            <a:avLst>
              <a:gd name="adj" fmla="val 50000"/>
            </a:avLst>
          </a:prstGeom>
        </p:spPr>
      </p:pic>
      <p:grpSp>
        <p:nvGrpSpPr>
          <p:cNvPr id="45" name="Group 44">
            <a:extLst>
              <a:ext uri="{FF2B5EF4-FFF2-40B4-BE49-F238E27FC236}">
                <a16:creationId xmlns:a16="http://schemas.microsoft.com/office/drawing/2014/main" id="{C5A9D42E-59E8-4EFA-9CD1-967139DAE194}"/>
              </a:ext>
            </a:extLst>
          </p:cNvPr>
          <p:cNvGrpSpPr/>
          <p:nvPr/>
        </p:nvGrpSpPr>
        <p:grpSpPr>
          <a:xfrm rot="18064430">
            <a:off x="-6927789" y="3037454"/>
            <a:ext cx="8211469" cy="7641093"/>
            <a:chOff x="-7359647" y="3481383"/>
            <a:chExt cx="8211469" cy="7641093"/>
          </a:xfrm>
        </p:grpSpPr>
        <p:sp>
          <p:nvSpPr>
            <p:cNvPr id="46" name="Freeform: Shape 45">
              <a:extLst>
                <a:ext uri="{FF2B5EF4-FFF2-40B4-BE49-F238E27FC236}">
                  <a16:creationId xmlns:a16="http://schemas.microsoft.com/office/drawing/2014/main" id="{04FEF17E-256E-425F-9198-7764E1C6B5E9}"/>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7" name="Freeform: Shape 46">
              <a:extLst>
                <a:ext uri="{FF2B5EF4-FFF2-40B4-BE49-F238E27FC236}">
                  <a16:creationId xmlns:a16="http://schemas.microsoft.com/office/drawing/2014/main" id="{A7711C98-C44D-4DAA-B79F-6D9927C302C4}"/>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653F0391-513B-46EF-BABB-081DA64600AA}"/>
              </a:ext>
            </a:extLst>
          </p:cNvPr>
          <p:cNvGrpSpPr/>
          <p:nvPr/>
        </p:nvGrpSpPr>
        <p:grpSpPr>
          <a:xfrm rot="18064430">
            <a:off x="10781906" y="-5137313"/>
            <a:ext cx="8211469" cy="7641093"/>
            <a:chOff x="-7359647" y="3481383"/>
            <a:chExt cx="8211469" cy="7641093"/>
          </a:xfrm>
        </p:grpSpPr>
        <p:sp>
          <p:nvSpPr>
            <p:cNvPr id="38" name="Freeform: Shape 37">
              <a:extLst>
                <a:ext uri="{FF2B5EF4-FFF2-40B4-BE49-F238E27FC236}">
                  <a16:creationId xmlns:a16="http://schemas.microsoft.com/office/drawing/2014/main" id="{43CFA188-A9F2-4A74-B5E9-81086152CEF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Freeform: Shape 39">
              <a:extLst>
                <a:ext uri="{FF2B5EF4-FFF2-40B4-BE49-F238E27FC236}">
                  <a16:creationId xmlns:a16="http://schemas.microsoft.com/office/drawing/2014/main" id="{6B7375A3-F6A8-48F1-A0B9-EC3060298212}"/>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8" name="TextBox 47">
            <a:extLst>
              <a:ext uri="{FF2B5EF4-FFF2-40B4-BE49-F238E27FC236}">
                <a16:creationId xmlns:a16="http://schemas.microsoft.com/office/drawing/2014/main" id="{552AD6E0-AEF7-453B-A3AE-150CB53DC04F}"/>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2">
                  <a:extLst>
                    <a:ext uri="{28A0092B-C50C-407E-A947-70E740481C1C}">
                      <a14:useLocalDpi xmlns:a14="http://schemas.microsoft.com/office/drawing/2010/main" val="0"/>
                    </a:ext>
                  </a:extLst>
                </a:blip>
                <a:srcRect/>
                <a:stretch>
                  <a:fillRect/>
                </a:stretch>
              </a:blipFill>
            </a:endParaRPr>
          </a:p>
        </p:txBody>
      </p:sp>
      <p:pic>
        <p:nvPicPr>
          <p:cNvPr id="3" name="Picture 2">
            <a:extLst>
              <a:ext uri="{FF2B5EF4-FFF2-40B4-BE49-F238E27FC236}">
                <a16:creationId xmlns:a16="http://schemas.microsoft.com/office/drawing/2014/main" id="{A824645B-0BB8-42D4-8E1D-8D0C3E82C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4500B06-5589-4A3C-A7FA-13A920C67425}"/>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24B619BA-914A-454F-BCB0-7EBC0E23AFE1}"/>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C7BBDF07-7538-47EC-9438-3F0099F9E81E}"/>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52" name="TextBox 51">
            <a:extLst>
              <a:ext uri="{FF2B5EF4-FFF2-40B4-BE49-F238E27FC236}">
                <a16:creationId xmlns:a16="http://schemas.microsoft.com/office/drawing/2014/main" id="{D504044E-439E-45F8-BCC1-7C0223F16B21}"/>
              </a:ext>
            </a:extLst>
          </p:cNvPr>
          <p:cNvSpPr txBox="1"/>
          <p:nvPr/>
        </p:nvSpPr>
        <p:spPr>
          <a:xfrm>
            <a:off x="2377956" y="-1899363"/>
            <a:ext cx="6519471" cy="954107"/>
          </a:xfrm>
          <a:prstGeom prst="rect">
            <a:avLst/>
          </a:prstGeom>
          <a:noFill/>
        </p:spPr>
        <p:txBody>
          <a:bodyPr wrap="square">
            <a:spAutoFit/>
          </a:bodyPr>
          <a:lstStyle/>
          <a:p>
            <a:pPr algn="ctr"/>
            <a:r>
              <a:rPr kumimoji="0" lang="en-US" sz="1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Design by </a:t>
            </a:r>
          </a:p>
          <a:p>
            <a:pPr algn="ctr"/>
            <a:r>
              <a:rPr kumimoji="0" lang="en-US" sz="4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lang="en-MY" sz="1050" dirty="0">
              <a:blipFill dpi="0" rotWithShape="1">
                <a:blip r:embed="rId2">
                  <a:extLst>
                    <a:ext uri="{28A0092B-C50C-407E-A947-70E740481C1C}">
                      <a14:useLocalDpi xmlns:a14="http://schemas.microsoft.com/office/drawing/2010/main" val="0"/>
                    </a:ext>
                  </a:extLst>
                </a:blip>
                <a:srcRect/>
                <a:stretch>
                  <a:fillRect/>
                </a:stretch>
              </a:blipFill>
            </a:endParaRPr>
          </a:p>
        </p:txBody>
      </p:sp>
      <p:pic>
        <p:nvPicPr>
          <p:cNvPr id="1026" name="Picture 2" descr="CBRE Stock Price and Chart — NYSE:CBRE — TradingView">
            <a:extLst>
              <a:ext uri="{FF2B5EF4-FFF2-40B4-BE49-F238E27FC236}">
                <a16:creationId xmlns:a16="http://schemas.microsoft.com/office/drawing/2014/main" id="{ABFF9757-EDDE-1D1C-8870-E07BE18EA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595" y="1329690"/>
            <a:ext cx="4198620" cy="4198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Oval 1">
            <a:extLst>
              <a:ext uri="{FF2B5EF4-FFF2-40B4-BE49-F238E27FC236}">
                <a16:creationId xmlns:a16="http://schemas.microsoft.com/office/drawing/2014/main" id="{0E8E2E64-F9CB-0E2C-E373-C9AF2E175805}"/>
              </a:ext>
            </a:extLst>
          </p:cNvPr>
          <p:cNvSpPr/>
          <p:nvPr/>
        </p:nvSpPr>
        <p:spPr>
          <a:xfrm>
            <a:off x="8050924" y="2102069"/>
            <a:ext cx="2604129" cy="251197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EDD6F71-AED6-A636-5D38-96AA2A3A0453}"/>
              </a:ext>
            </a:extLst>
          </p:cNvPr>
          <p:cNvPicPr>
            <a:picLocks noChangeAspect="1"/>
          </p:cNvPicPr>
          <p:nvPr/>
        </p:nvPicPr>
        <p:blipFill rotWithShape="1">
          <a:blip r:embed="rId8">
            <a:alphaModFix amt="0"/>
            <a:extLst>
              <a:ext uri="{BEBA8EAE-BF5A-486C-A8C5-ECC9F3942E4B}">
                <a14:imgProps xmlns:a14="http://schemas.microsoft.com/office/drawing/2010/main">
                  <a14:imgLayer r:embed="rId9">
                    <a14:imgEffect>
                      <a14:saturation sat="102000"/>
                    </a14:imgEffect>
                  </a14:imgLayer>
                </a14:imgProps>
              </a:ext>
            </a:extLst>
          </a:blip>
          <a:srcRect l="46" t="248" r="-46" b="28050"/>
          <a:stretch/>
        </p:blipFill>
        <p:spPr>
          <a:xfrm>
            <a:off x="7559769" y="2050478"/>
            <a:ext cx="2563563" cy="2563563"/>
          </a:xfrm>
          <a:prstGeom prst="ellipse">
            <a:avLst/>
          </a:prstGeom>
          <a:noFill/>
        </p:spPr>
      </p:pic>
      <p:pic>
        <p:nvPicPr>
          <p:cNvPr id="6" name="Picture 2" descr="CBRE Stock Price and Chart — NYSE:CBRE — TradingView">
            <a:extLst>
              <a:ext uri="{FF2B5EF4-FFF2-40B4-BE49-F238E27FC236}">
                <a16:creationId xmlns:a16="http://schemas.microsoft.com/office/drawing/2014/main" id="{A85C4AFE-47BF-263E-1D6A-A1865AE3E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5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508285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62BBA93B-51D5-4B20-96C3-DD3FA51D646D}"/>
              </a:ext>
            </a:extLst>
          </p:cNvPr>
          <p:cNvSpPr txBox="1"/>
          <p:nvPr/>
        </p:nvSpPr>
        <p:spPr>
          <a:xfrm>
            <a:off x="894668" y="2367173"/>
            <a:ext cx="5629853" cy="584775"/>
          </a:xfrm>
          <a:prstGeom prst="rect">
            <a:avLst/>
          </a:prstGeom>
          <a:noFill/>
        </p:spPr>
        <p:txBody>
          <a:bodyPr wrap="square" rtlCol="0">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Our</a:t>
            </a:r>
            <a:endParaRPr lang="en-US" sz="36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32" name="TextBox 31">
            <a:extLst>
              <a:ext uri="{FF2B5EF4-FFF2-40B4-BE49-F238E27FC236}">
                <a16:creationId xmlns:a16="http://schemas.microsoft.com/office/drawing/2014/main" id="{733E3048-842D-4778-9B88-9E790C513E95}"/>
              </a:ext>
            </a:extLst>
          </p:cNvPr>
          <p:cNvSpPr txBox="1"/>
          <p:nvPr/>
        </p:nvSpPr>
        <p:spPr>
          <a:xfrm>
            <a:off x="906906" y="3460085"/>
            <a:ext cx="3440463" cy="1323439"/>
          </a:xfrm>
          <a:prstGeom prst="rect">
            <a:avLst/>
          </a:prstGeom>
          <a:noFill/>
        </p:spPr>
        <p:txBody>
          <a:bodyPr wrap="square" rtlCol="0">
            <a:spAutoFit/>
          </a:bodyPr>
          <a:lstStyle/>
          <a:p>
            <a:pPr algn="just"/>
            <a:r>
              <a:rPr lang="en-US" sz="1600" dirty="0">
                <a:solidFill>
                  <a:schemeClr val="bg1">
                    <a:lumMod val="65000"/>
                  </a:schemeClr>
                </a:solidFill>
                <a:latin typeface="Century Gothic" panose="020B0502020202020204" pitchFamily="34" charset="0"/>
              </a:rPr>
              <a:t>Veera Venkata Sairam </a:t>
            </a:r>
            <a:r>
              <a:rPr lang="en-US" sz="1600" dirty="0" err="1">
                <a:solidFill>
                  <a:schemeClr val="bg1">
                    <a:lumMod val="65000"/>
                  </a:schemeClr>
                </a:solidFill>
                <a:latin typeface="Century Gothic" panose="020B0502020202020204" pitchFamily="34" charset="0"/>
              </a:rPr>
              <a:t>Dasari</a:t>
            </a:r>
            <a:endParaRPr lang="en-US" sz="1600" dirty="0">
              <a:solidFill>
                <a:schemeClr val="bg1">
                  <a:lumMod val="65000"/>
                </a:schemeClr>
              </a:solidFill>
              <a:latin typeface="Century Gothic" panose="020B0502020202020204" pitchFamily="34" charset="0"/>
            </a:endParaRPr>
          </a:p>
          <a:p>
            <a:pPr algn="just"/>
            <a:r>
              <a:rPr lang="en-MY" sz="1600" dirty="0" err="1">
                <a:solidFill>
                  <a:schemeClr val="bg1">
                    <a:lumMod val="65000"/>
                  </a:schemeClr>
                </a:solidFill>
                <a:latin typeface="Century Gothic" panose="020B0502020202020204" pitchFamily="34" charset="0"/>
              </a:rPr>
              <a:t>Darshil</a:t>
            </a:r>
            <a:r>
              <a:rPr lang="en-MY" sz="1600" dirty="0">
                <a:solidFill>
                  <a:schemeClr val="bg1">
                    <a:lumMod val="65000"/>
                  </a:schemeClr>
                </a:solidFill>
                <a:latin typeface="Century Gothic" panose="020B0502020202020204" pitchFamily="34" charset="0"/>
              </a:rPr>
              <a:t> Patel</a:t>
            </a:r>
          </a:p>
          <a:p>
            <a:pPr algn="just"/>
            <a:r>
              <a:rPr lang="en-MY" sz="1600" dirty="0" err="1">
                <a:solidFill>
                  <a:schemeClr val="bg1">
                    <a:lumMod val="65000"/>
                  </a:schemeClr>
                </a:solidFill>
                <a:latin typeface="Century Gothic" panose="020B0502020202020204" pitchFamily="34" charset="0"/>
              </a:rPr>
              <a:t>Shrinidhi</a:t>
            </a:r>
            <a:r>
              <a:rPr lang="en-MY" sz="1600" dirty="0">
                <a:solidFill>
                  <a:schemeClr val="bg1">
                    <a:lumMod val="65000"/>
                  </a:schemeClr>
                </a:solidFill>
                <a:latin typeface="Century Gothic" panose="020B0502020202020204" pitchFamily="34" charset="0"/>
              </a:rPr>
              <a:t> </a:t>
            </a:r>
            <a:r>
              <a:rPr lang="en-MY" sz="1600" dirty="0" err="1">
                <a:solidFill>
                  <a:schemeClr val="bg1">
                    <a:lumMod val="65000"/>
                  </a:schemeClr>
                </a:solidFill>
                <a:latin typeface="Century Gothic" panose="020B0502020202020204" pitchFamily="34" charset="0"/>
              </a:rPr>
              <a:t>Sivashanmugam</a:t>
            </a:r>
            <a:endParaRPr lang="en-MY" sz="1600" dirty="0">
              <a:solidFill>
                <a:schemeClr val="bg1">
                  <a:lumMod val="65000"/>
                </a:schemeClr>
              </a:solidFill>
              <a:latin typeface="Century Gothic" panose="020B0502020202020204" pitchFamily="34" charset="0"/>
            </a:endParaRPr>
          </a:p>
          <a:p>
            <a:pPr algn="just"/>
            <a:r>
              <a:rPr lang="en-MY" sz="1600" dirty="0">
                <a:solidFill>
                  <a:schemeClr val="bg1">
                    <a:lumMod val="65000"/>
                  </a:schemeClr>
                </a:solidFill>
                <a:latin typeface="Century Gothic" panose="020B0502020202020204" pitchFamily="34" charset="0"/>
              </a:rPr>
              <a:t>Vishal Vimal Kumar</a:t>
            </a:r>
          </a:p>
          <a:p>
            <a:pPr marL="342900" indent="-342900" algn="just">
              <a:buAutoNum type="arabicParenR"/>
            </a:pPr>
            <a:endParaRPr lang="en-MY" sz="1600" dirty="0">
              <a:solidFill>
                <a:schemeClr val="bg1">
                  <a:lumMod val="65000"/>
                </a:schemeClr>
              </a:solid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894668" y="2844225"/>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Team</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7" name="Picture 6">
            <a:extLst>
              <a:ext uri="{FF2B5EF4-FFF2-40B4-BE49-F238E27FC236}">
                <a16:creationId xmlns:a16="http://schemas.microsoft.com/office/drawing/2014/main" id="{A5D23828-53E9-5BAE-61C9-BA47D665D484}"/>
              </a:ext>
            </a:extLst>
          </p:cNvPr>
          <p:cNvPicPr>
            <a:picLocks noChangeAspect="1"/>
          </p:cNvPicPr>
          <p:nvPr/>
        </p:nvPicPr>
        <p:blipFill rotWithShape="1">
          <a:blip r:embed="rId7"/>
          <a:srcRect l="46" t="248" r="-46" b="28050"/>
          <a:stretch/>
        </p:blipFill>
        <p:spPr>
          <a:xfrm>
            <a:off x="5846489" y="713599"/>
            <a:ext cx="2563563" cy="2563563"/>
          </a:xfrm>
          <a:prstGeom prst="ellipse">
            <a:avLst/>
          </a:prstGeom>
        </p:spPr>
      </p:pic>
      <p:pic>
        <p:nvPicPr>
          <p:cNvPr id="9" name="Picture 8" descr="A person sitting on a bench&#10;&#10;Description automatically generated">
            <a:extLst>
              <a:ext uri="{FF2B5EF4-FFF2-40B4-BE49-F238E27FC236}">
                <a16:creationId xmlns:a16="http://schemas.microsoft.com/office/drawing/2014/main" id="{97602573-8C22-74B1-FC3F-17AF3E7BFE7C}"/>
              </a:ext>
            </a:extLst>
          </p:cNvPr>
          <p:cNvPicPr>
            <a:picLocks noChangeAspect="1"/>
          </p:cNvPicPr>
          <p:nvPr/>
        </p:nvPicPr>
        <p:blipFill rotWithShape="1">
          <a:blip r:embed="rId8">
            <a:extLst>
              <a:ext uri="{28A0092B-C50C-407E-A947-70E740481C1C}">
                <a14:useLocalDpi xmlns:a14="http://schemas.microsoft.com/office/drawing/2010/main" val="0"/>
              </a:ext>
            </a:extLst>
          </a:blip>
          <a:srcRect t="26906" b="26906"/>
          <a:stretch/>
        </p:blipFill>
        <p:spPr>
          <a:xfrm>
            <a:off x="5846489" y="3620209"/>
            <a:ext cx="2654382" cy="2654382"/>
          </a:xfrm>
          <a:prstGeom prst="ellipse">
            <a:avLst/>
          </a:prstGeom>
        </p:spPr>
      </p:pic>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5" descr="A person with glasses and a black and white circle&#10;&#10;Description automatically generated">
            <a:extLst>
              <a:ext uri="{FF2B5EF4-FFF2-40B4-BE49-F238E27FC236}">
                <a16:creationId xmlns:a16="http://schemas.microsoft.com/office/drawing/2014/main" id="{29D82F8B-A97A-7CA8-361D-3A91E234400F}"/>
              </a:ext>
            </a:extLst>
          </p:cNvPr>
          <p:cNvPicPr>
            <a:picLocks noChangeAspect="1"/>
          </p:cNvPicPr>
          <p:nvPr/>
        </p:nvPicPr>
        <p:blipFill rotWithShape="1">
          <a:blip r:embed="rId10">
            <a:extLst>
              <a:ext uri="{28A0092B-C50C-407E-A947-70E740481C1C}">
                <a14:useLocalDpi xmlns:a14="http://schemas.microsoft.com/office/drawing/2010/main" val="0"/>
              </a:ext>
            </a:extLst>
          </a:blip>
          <a:srcRect l="21440" t="11095" r="19238" b="32261"/>
          <a:stretch/>
        </p:blipFill>
        <p:spPr>
          <a:xfrm>
            <a:off x="9196553" y="696326"/>
            <a:ext cx="2278054" cy="2546518"/>
          </a:xfrm>
          <a:prstGeom prst="ellipse">
            <a:avLst/>
          </a:prstGeom>
        </p:spPr>
      </p:pic>
      <p:pic>
        <p:nvPicPr>
          <p:cNvPr id="22" name="Picture 21" descr="A person sitting on a couch&#10;&#10;Description automatically generated">
            <a:extLst>
              <a:ext uri="{FF2B5EF4-FFF2-40B4-BE49-F238E27FC236}">
                <a16:creationId xmlns:a16="http://schemas.microsoft.com/office/drawing/2014/main" id="{B2B0E8E3-35F5-2C7F-ACDF-E06DF1B2EAF6}"/>
              </a:ext>
            </a:extLst>
          </p:cNvPr>
          <p:cNvPicPr>
            <a:picLocks noChangeAspect="1"/>
          </p:cNvPicPr>
          <p:nvPr/>
        </p:nvPicPr>
        <p:blipFill rotWithShape="1">
          <a:blip r:embed="rId11">
            <a:extLst>
              <a:ext uri="{28A0092B-C50C-407E-A947-70E740481C1C}">
                <a14:useLocalDpi xmlns:a14="http://schemas.microsoft.com/office/drawing/2010/main" val="0"/>
              </a:ext>
            </a:extLst>
          </a:blip>
          <a:srcRect l="16763" t="1864" r="23608" b="69930"/>
          <a:stretch/>
        </p:blipFill>
        <p:spPr>
          <a:xfrm>
            <a:off x="9074535" y="3633783"/>
            <a:ext cx="2513139" cy="2546518"/>
          </a:xfrm>
          <a:prstGeom prst="ellipse">
            <a:avLst/>
          </a:prstGeom>
        </p:spPr>
      </p:pic>
    </p:spTree>
    <p:extLst>
      <p:ext uri="{BB962C8B-B14F-4D97-AF65-F5344CB8AC3E}">
        <p14:creationId xmlns:p14="http://schemas.microsoft.com/office/powerpoint/2010/main" val="301672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1E5AA0-6676-4BE1-B165-7644F654528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109726" y="-958782"/>
            <a:ext cx="14963735" cy="8420270"/>
          </a:xfrm>
          <a:prstGeom prst="roundRect">
            <a:avLst>
              <a:gd name="adj" fmla="val 50000"/>
            </a:avLst>
          </a:prstGeom>
        </p:spPr>
      </p:pic>
      <p:sp>
        <p:nvSpPr>
          <p:cNvPr id="51" name="TextBox 50">
            <a:extLst>
              <a:ext uri="{FF2B5EF4-FFF2-40B4-BE49-F238E27FC236}">
                <a16:creationId xmlns:a16="http://schemas.microsoft.com/office/drawing/2014/main" id="{E000D8DC-62ED-4394-8EF2-1F30DB19D7CE}"/>
              </a:ext>
            </a:extLst>
          </p:cNvPr>
          <p:cNvSpPr txBox="1"/>
          <p:nvPr/>
        </p:nvSpPr>
        <p:spPr>
          <a:xfrm>
            <a:off x="6279019" y="1752302"/>
            <a:ext cx="3178871" cy="1323439"/>
          </a:xfrm>
          <a:prstGeom prst="rect">
            <a:avLst/>
          </a:prstGeom>
          <a:noFill/>
        </p:spPr>
        <p:txBody>
          <a:bodyPr wrap="square" rtlCol="0">
            <a:spAutoFit/>
          </a:bodyPr>
          <a:lstStyle/>
          <a:p>
            <a:r>
              <a:rPr lang="en-US" sz="8000" b="1" dirty="0">
                <a:solidFill>
                  <a:schemeClr val="bg1"/>
                </a:solidFill>
                <a:latin typeface="Century Gothic" panose="020B0502020202020204" pitchFamily="34" charset="0"/>
              </a:rPr>
              <a:t>STYLE</a:t>
            </a:r>
            <a:endParaRPr lang="en-US" sz="8800" b="1" dirty="0">
              <a:solidFill>
                <a:schemeClr val="bg1"/>
              </a:solidFill>
              <a:latin typeface="Century Gothic" panose="020B0502020202020204" pitchFamily="34" charset="0"/>
            </a:endParaRPr>
          </a:p>
        </p:txBody>
      </p:sp>
      <p:sp>
        <p:nvSpPr>
          <p:cNvPr id="52" name="TextBox 51">
            <a:extLst>
              <a:ext uri="{FF2B5EF4-FFF2-40B4-BE49-F238E27FC236}">
                <a16:creationId xmlns:a16="http://schemas.microsoft.com/office/drawing/2014/main" id="{A6AF5FAE-263F-4CB4-AE9F-EC4339FDC82F}"/>
              </a:ext>
            </a:extLst>
          </p:cNvPr>
          <p:cNvSpPr txBox="1"/>
          <p:nvPr/>
        </p:nvSpPr>
        <p:spPr>
          <a:xfrm>
            <a:off x="8939159" y="2692553"/>
            <a:ext cx="3655960" cy="1323439"/>
          </a:xfrm>
          <a:prstGeom prst="rect">
            <a:avLst/>
          </a:prstGeom>
          <a:noFill/>
        </p:spPr>
        <p:txBody>
          <a:bodyPr wrap="square">
            <a:spAutoFit/>
          </a:bodyPr>
          <a:lstStyle/>
          <a:p>
            <a:r>
              <a:rPr kumimoji="0" lang="en-US" sz="80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OF</a:t>
            </a:r>
            <a:endParaRPr lang="en-MY" sz="2000" dirty="0">
              <a:solidFill>
                <a:schemeClr val="bg1"/>
              </a:solidFill>
            </a:endParaRPr>
          </a:p>
        </p:txBody>
      </p:sp>
      <p:sp>
        <p:nvSpPr>
          <p:cNvPr id="53" name="TextBox 52">
            <a:extLst>
              <a:ext uri="{FF2B5EF4-FFF2-40B4-BE49-F238E27FC236}">
                <a16:creationId xmlns:a16="http://schemas.microsoft.com/office/drawing/2014/main" id="{298D5483-1AF2-4347-A820-E8ADE022D77B}"/>
              </a:ext>
            </a:extLst>
          </p:cNvPr>
          <p:cNvSpPr txBox="1"/>
          <p:nvPr/>
        </p:nvSpPr>
        <p:spPr>
          <a:xfrm>
            <a:off x="10826788" y="3227856"/>
            <a:ext cx="4267680" cy="2215991"/>
          </a:xfrm>
          <a:prstGeom prst="rect">
            <a:avLst/>
          </a:prstGeom>
          <a:noFill/>
          <a:ln>
            <a:noFill/>
          </a:ln>
        </p:spPr>
        <p:txBody>
          <a:bodyPr wrap="square">
            <a:spAutoFit/>
          </a:bodyPr>
          <a:lstStyle/>
          <a:p>
            <a:r>
              <a:rPr kumimoji="0" lang="en-US" sz="13800" b="1" i="0" u="none" strike="noStrike" kern="1200" cap="none" spc="0" normalizeH="0" baseline="0" noProof="0" dirty="0">
                <a:ln>
                  <a:noFill/>
                </a:ln>
                <a:solidFill>
                  <a:schemeClr val="bg1"/>
                </a:solidFill>
                <a:effectLst/>
                <a:uLnTx/>
                <a:uFillTx/>
                <a:latin typeface="Delighty" panose="02000600000000000000" pitchFamily="2" charset="0"/>
              </a:rPr>
              <a:t>Tey</a:t>
            </a:r>
            <a:r>
              <a:rPr kumimoji="0" lang="en-US" sz="13800" b="1" i="0" u="none" strike="noStrike" kern="1200" cap="none" spc="0" normalizeH="0" baseline="0" noProof="0" dirty="0">
                <a:ln>
                  <a:solidFill>
                    <a:schemeClr val="bg1"/>
                  </a:solidFill>
                </a:ln>
                <a:noFill/>
                <a:effectLst/>
                <a:uLnTx/>
                <a:uFillTx/>
                <a:latin typeface="Delighty" panose="02000600000000000000" pitchFamily="2" charset="0"/>
              </a:rPr>
              <a:t>V</a:t>
            </a:r>
            <a:r>
              <a:rPr kumimoji="0" lang="en-US" sz="13800" b="1" i="0" u="none" strike="noStrike" kern="1200" cap="none" spc="0" normalizeH="0" baseline="0" noProof="0" dirty="0">
                <a:ln>
                  <a:noFill/>
                </a:ln>
                <a:solidFill>
                  <a:schemeClr val="bg1"/>
                </a:solidFill>
                <a:effectLst/>
                <a:uLnTx/>
                <a:uFillTx/>
                <a:latin typeface="Delighty" panose="02000600000000000000" pitchFamily="2" charset="0"/>
              </a:rPr>
              <a:t>AT</a:t>
            </a:r>
            <a:endParaRPr lang="en-MY" sz="3600" dirty="0">
              <a:solidFill>
                <a:schemeClr val="bg1"/>
              </a:solidFill>
              <a:latin typeface="Delighty" panose="02000600000000000000" pitchFamily="2" charset="0"/>
            </a:endParaRPr>
          </a:p>
        </p:txBody>
      </p:sp>
      <p:sp>
        <p:nvSpPr>
          <p:cNvPr id="24" name="Oval 23">
            <a:extLst>
              <a:ext uri="{FF2B5EF4-FFF2-40B4-BE49-F238E27FC236}">
                <a16:creationId xmlns:a16="http://schemas.microsoft.com/office/drawing/2014/main" id="{DB6F3B1A-9E08-44A2-95F2-9F2E21010EAF}"/>
              </a:ext>
            </a:extLst>
          </p:cNvPr>
          <p:cNvSpPr/>
          <p:nvPr/>
        </p:nvSpPr>
        <p:spPr>
          <a:xfrm>
            <a:off x="4737640"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887533" y="3251353"/>
            <a:ext cx="452118" cy="801484"/>
          </a:xfrm>
          <a:prstGeom prst="rect">
            <a:avLst/>
          </a:prstGeom>
          <a:noFill/>
        </p:spPr>
      </p:pic>
      <p:sp>
        <p:nvSpPr>
          <p:cNvPr id="14" name="TextBox 13">
            <a:extLst>
              <a:ext uri="{FF2B5EF4-FFF2-40B4-BE49-F238E27FC236}">
                <a16:creationId xmlns:a16="http://schemas.microsoft.com/office/drawing/2014/main" id="{62BBA93B-51D5-4B20-96C3-DD3FA51D646D}"/>
              </a:ext>
            </a:extLst>
          </p:cNvPr>
          <p:cNvSpPr txBox="1"/>
          <p:nvPr/>
        </p:nvSpPr>
        <p:spPr>
          <a:xfrm>
            <a:off x="894668" y="2204760"/>
            <a:ext cx="3178871"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Our</a:t>
            </a:r>
            <a:endParaRPr lang="en-US" sz="5400" b="1" dirty="0">
              <a:solidFill>
                <a:schemeClr val="bg1"/>
              </a:solid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894668" y="2785188"/>
            <a:ext cx="3655960" cy="830997"/>
          </a:xfrm>
          <a:prstGeom prst="rect">
            <a:avLst/>
          </a:prstGeom>
          <a:noFill/>
        </p:spPr>
        <p:txBody>
          <a:bodyPr wrap="square">
            <a:spAutoFit/>
          </a:bodyPr>
          <a:lstStyle/>
          <a:p>
            <a:r>
              <a:rPr kumimoji="0" lang="en-US" sz="4800" b="1" i="0" u="none" strike="noStrike" kern="1200" cap="none" spc="0" normalizeH="0" baseline="0" noProof="0" dirty="0">
                <a:ln>
                  <a:solidFill>
                    <a:schemeClr val="bg1"/>
                  </a:solidFill>
                </a:ln>
                <a:noFill/>
                <a:effectLst/>
                <a:uLnTx/>
                <a:uFillTx/>
                <a:latin typeface="Century Gothic" panose="020B0502020202020204" pitchFamily="34" charset="0"/>
                <a:ea typeface="+mn-ea"/>
                <a:cs typeface="+mn-cs"/>
              </a:rPr>
              <a:t>Objectives</a:t>
            </a:r>
            <a:endParaRPr lang="en-MY" sz="1100" dirty="0">
              <a:solidFill>
                <a:schemeClr val="bg1"/>
              </a:solidFill>
            </a:endParaRPr>
          </a:p>
        </p:txBody>
      </p:sp>
      <p:grpSp>
        <p:nvGrpSpPr>
          <p:cNvPr id="39" name="Group 38">
            <a:extLst>
              <a:ext uri="{FF2B5EF4-FFF2-40B4-BE49-F238E27FC236}">
                <a16:creationId xmlns:a16="http://schemas.microsoft.com/office/drawing/2014/main" id="{A35B98E6-AAE7-4119-B0B4-D9B54A590EE0}"/>
              </a:ext>
            </a:extLst>
          </p:cNvPr>
          <p:cNvGrpSpPr/>
          <p:nvPr/>
        </p:nvGrpSpPr>
        <p:grpSpPr>
          <a:xfrm rot="14757566">
            <a:off x="-6629162" y="3425843"/>
            <a:ext cx="8211469" cy="7641093"/>
            <a:chOff x="-7359647" y="3481383"/>
            <a:chExt cx="8211469" cy="7641093"/>
          </a:xfrm>
        </p:grpSpPr>
        <p:sp>
          <p:nvSpPr>
            <p:cNvPr id="41" name="Freeform: Shape 40">
              <a:extLst>
                <a:ext uri="{FF2B5EF4-FFF2-40B4-BE49-F238E27FC236}">
                  <a16:creationId xmlns:a16="http://schemas.microsoft.com/office/drawing/2014/main" id="{18582D4E-C601-475F-BD22-603D7BEBD33E}"/>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2" name="Freeform: Shape 41">
              <a:extLst>
                <a:ext uri="{FF2B5EF4-FFF2-40B4-BE49-F238E27FC236}">
                  <a16:creationId xmlns:a16="http://schemas.microsoft.com/office/drawing/2014/main" id="{419547D5-BAE5-4EB5-8BCA-89F65EACAF6E}"/>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40" name="Group 39">
            <a:extLst>
              <a:ext uri="{FF2B5EF4-FFF2-40B4-BE49-F238E27FC236}">
                <a16:creationId xmlns:a16="http://schemas.microsoft.com/office/drawing/2014/main" id="{BF678BD9-FFB5-4EB3-B165-3ED55E67136D}"/>
              </a:ext>
            </a:extLst>
          </p:cNvPr>
          <p:cNvGrpSpPr/>
          <p:nvPr/>
        </p:nvGrpSpPr>
        <p:grpSpPr>
          <a:xfrm rot="14757566">
            <a:off x="8230662" y="-7130197"/>
            <a:ext cx="8211469" cy="7641093"/>
            <a:chOff x="-7359647" y="3481383"/>
            <a:chExt cx="8211469" cy="7641093"/>
          </a:xfrm>
        </p:grpSpPr>
        <p:sp>
          <p:nvSpPr>
            <p:cNvPr id="43" name="Freeform: Shape 42">
              <a:extLst>
                <a:ext uri="{FF2B5EF4-FFF2-40B4-BE49-F238E27FC236}">
                  <a16:creationId xmlns:a16="http://schemas.microsoft.com/office/drawing/2014/main" id="{37689ACE-1133-4F15-AC23-27FDC89E68CF}"/>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4" name="Freeform: Shape 43">
              <a:extLst>
                <a:ext uri="{FF2B5EF4-FFF2-40B4-BE49-F238E27FC236}">
                  <a16:creationId xmlns:a16="http://schemas.microsoft.com/office/drawing/2014/main" id="{6575DA55-C2D9-4889-A2EF-D11388D571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5" name="TextBox 44">
            <a:extLst>
              <a:ext uri="{FF2B5EF4-FFF2-40B4-BE49-F238E27FC236}">
                <a16:creationId xmlns:a16="http://schemas.microsoft.com/office/drawing/2014/main" id="{0EFA666E-3485-489D-B828-A7942ECC7150}"/>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CBRE</a:t>
            </a:r>
            <a:endParaRPr lang="en-MY" sz="600" dirty="0">
              <a:solidFill>
                <a:schemeClr val="bg1"/>
              </a:solidFill>
            </a:endParaRPr>
          </a:p>
        </p:txBody>
      </p:sp>
      <p:pic>
        <p:nvPicPr>
          <p:cNvPr id="46" name="Picture 45">
            <a:extLst>
              <a:ext uri="{FF2B5EF4-FFF2-40B4-BE49-F238E27FC236}">
                <a16:creationId xmlns:a16="http://schemas.microsoft.com/office/drawing/2014/main" id="{E349D621-D14D-4655-BA7C-E5088659E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7" name="TextBox 46">
            <a:extLst>
              <a:ext uri="{FF2B5EF4-FFF2-40B4-BE49-F238E27FC236}">
                <a16:creationId xmlns:a16="http://schemas.microsoft.com/office/drawing/2014/main" id="{728130D7-E4A8-4DA0-88E5-789F8DB641C1}"/>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Home</a:t>
            </a:r>
            <a:endParaRPr lang="en-MY" sz="200" b="1" dirty="0">
              <a:solidFill>
                <a:schemeClr val="bg1"/>
              </a:solidFill>
            </a:endParaRPr>
          </a:p>
        </p:txBody>
      </p:sp>
      <p:sp>
        <p:nvSpPr>
          <p:cNvPr id="48" name="TextBox 47">
            <a:extLst>
              <a:ext uri="{FF2B5EF4-FFF2-40B4-BE49-F238E27FC236}">
                <a16:creationId xmlns:a16="http://schemas.microsoft.com/office/drawing/2014/main" id="{E3C3B54F-97B5-4426-A3C4-0720C8BF2530}"/>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Menus </a:t>
            </a:r>
            <a:endParaRPr lang="en-MY" sz="200" b="1" dirty="0">
              <a:solidFill>
                <a:schemeClr val="bg1"/>
              </a:solidFill>
            </a:endParaRPr>
          </a:p>
        </p:txBody>
      </p:sp>
      <p:sp>
        <p:nvSpPr>
          <p:cNvPr id="49" name="TextBox 48">
            <a:extLst>
              <a:ext uri="{FF2B5EF4-FFF2-40B4-BE49-F238E27FC236}">
                <a16:creationId xmlns:a16="http://schemas.microsoft.com/office/drawing/2014/main" id="{8F71696B-4A65-40C4-9A41-7731CA536B4E}"/>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solidFill>
                  <a:schemeClr val="bg1"/>
                </a:solidFill>
                <a:effectLst/>
                <a:uLnTx/>
                <a:uFillTx/>
                <a:latin typeface="Century Gothic" panose="020B0502020202020204" pitchFamily="34" charset="0"/>
                <a:ea typeface="+mn-ea"/>
                <a:cs typeface="+mn-cs"/>
              </a:rPr>
              <a:t>Points </a:t>
            </a:r>
            <a:endParaRPr lang="en-MY" sz="200" b="1" dirty="0">
              <a:solidFill>
                <a:schemeClr val="bg1"/>
              </a:solidFill>
            </a:endParaRPr>
          </a:p>
        </p:txBody>
      </p:sp>
      <p:pic>
        <p:nvPicPr>
          <p:cNvPr id="3" name="Picture 2" descr="CBRE Stock Price and Chart — NYSE:CBRE — TradingView">
            <a:extLst>
              <a:ext uri="{FF2B5EF4-FFF2-40B4-BE49-F238E27FC236}">
                <a16:creationId xmlns:a16="http://schemas.microsoft.com/office/drawing/2014/main" id="{7185B961-7B97-F36D-C8CE-3B3D70A08D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022C025-26D9-8E6B-F748-8D9745663389}"/>
              </a:ext>
            </a:extLst>
          </p:cNvPr>
          <p:cNvSpPr/>
          <p:nvPr/>
        </p:nvSpPr>
        <p:spPr>
          <a:xfrm>
            <a:off x="6016296" y="2348838"/>
            <a:ext cx="4267679" cy="80148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entury Gothic" panose="020B0502020202020204" pitchFamily="34" charset="0"/>
              </a:rPr>
              <a:t>To Display Insights relevant to Users</a:t>
            </a:r>
            <a:endParaRPr lang="en-US" dirty="0"/>
          </a:p>
        </p:txBody>
      </p:sp>
      <p:sp>
        <p:nvSpPr>
          <p:cNvPr id="7" name="Rectangle: Rounded Corners 6">
            <a:extLst>
              <a:ext uri="{FF2B5EF4-FFF2-40B4-BE49-F238E27FC236}">
                <a16:creationId xmlns:a16="http://schemas.microsoft.com/office/drawing/2014/main" id="{35E6E98E-0B5A-BBFB-9164-9B820B7AA420}"/>
              </a:ext>
            </a:extLst>
          </p:cNvPr>
          <p:cNvSpPr/>
          <p:nvPr/>
        </p:nvSpPr>
        <p:spPr>
          <a:xfrm>
            <a:off x="7438968" y="3384749"/>
            <a:ext cx="4267679" cy="80148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entury Gothic" panose="020B0502020202020204" pitchFamily="34" charset="0"/>
              </a:rPr>
              <a:t>Ranking the given insights</a:t>
            </a:r>
            <a:endParaRPr lang="en-US" dirty="0"/>
          </a:p>
        </p:txBody>
      </p:sp>
    </p:spTree>
    <p:extLst>
      <p:ext uri="{BB962C8B-B14F-4D97-AF65-F5344CB8AC3E}">
        <p14:creationId xmlns:p14="http://schemas.microsoft.com/office/powerpoint/2010/main" val="162018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62BBA93B-51D5-4B20-96C3-DD3FA51D646D}"/>
              </a:ext>
            </a:extLst>
          </p:cNvPr>
          <p:cNvSpPr txBox="1"/>
          <p:nvPr/>
        </p:nvSpPr>
        <p:spPr>
          <a:xfrm>
            <a:off x="170371" y="692337"/>
            <a:ext cx="5629853" cy="584775"/>
          </a:xfrm>
          <a:prstGeom prst="rect">
            <a:avLst/>
          </a:prstGeom>
          <a:noFill/>
        </p:spPr>
        <p:txBody>
          <a:bodyPr wrap="square" rtlCol="0">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Rules </a:t>
            </a:r>
            <a:endParaRPr lang="en-US" sz="36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1277806"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Based Approach</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63CACA6-94B6-3333-974E-AA79E8862DD8}"/>
              </a:ext>
            </a:extLst>
          </p:cNvPr>
          <p:cNvPicPr>
            <a:picLocks noChangeAspect="1"/>
          </p:cNvPicPr>
          <p:nvPr/>
        </p:nvPicPr>
        <p:blipFill>
          <a:blip r:embed="rId8"/>
          <a:stretch>
            <a:fillRect/>
          </a:stretch>
        </p:blipFill>
        <p:spPr>
          <a:xfrm>
            <a:off x="1404258" y="1591983"/>
            <a:ext cx="3187295" cy="3367309"/>
          </a:xfrm>
          <a:prstGeom prst="rect">
            <a:avLst/>
          </a:prstGeom>
        </p:spPr>
      </p:pic>
    </p:spTree>
    <p:extLst>
      <p:ext uri="{BB962C8B-B14F-4D97-AF65-F5344CB8AC3E}">
        <p14:creationId xmlns:p14="http://schemas.microsoft.com/office/powerpoint/2010/main" val="129899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62BBA93B-51D5-4B20-96C3-DD3FA51D646D}"/>
              </a:ext>
            </a:extLst>
          </p:cNvPr>
          <p:cNvSpPr txBox="1"/>
          <p:nvPr/>
        </p:nvSpPr>
        <p:spPr>
          <a:xfrm>
            <a:off x="170371" y="692337"/>
            <a:ext cx="5629853" cy="584775"/>
          </a:xfrm>
          <a:prstGeom prst="rect">
            <a:avLst/>
          </a:prstGeom>
          <a:noFill/>
        </p:spPr>
        <p:txBody>
          <a:bodyPr wrap="square" rtlCol="0">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Work</a:t>
            </a:r>
            <a:endParaRPr lang="en-US" sz="36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1212134"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Flow</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EC5DF7-DC0E-B12A-EB4F-598845C0CE60}"/>
              </a:ext>
            </a:extLst>
          </p:cNvPr>
          <p:cNvPicPr>
            <a:picLocks noChangeAspect="1"/>
          </p:cNvPicPr>
          <p:nvPr/>
        </p:nvPicPr>
        <p:blipFill>
          <a:blip r:embed="rId8"/>
          <a:stretch>
            <a:fillRect/>
          </a:stretch>
        </p:blipFill>
        <p:spPr>
          <a:xfrm>
            <a:off x="1476064" y="1556313"/>
            <a:ext cx="3466007" cy="3520849"/>
          </a:xfrm>
          <a:prstGeom prst="rect">
            <a:avLst/>
          </a:prstGeom>
        </p:spPr>
      </p:pic>
      <p:pic>
        <p:nvPicPr>
          <p:cNvPr id="4" name="Picture 3">
            <a:extLst>
              <a:ext uri="{FF2B5EF4-FFF2-40B4-BE49-F238E27FC236}">
                <a16:creationId xmlns:a16="http://schemas.microsoft.com/office/drawing/2014/main" id="{709A71EE-B636-4528-658B-A41DA1CC4A98}"/>
              </a:ext>
            </a:extLst>
          </p:cNvPr>
          <p:cNvPicPr>
            <a:picLocks noChangeAspect="1"/>
          </p:cNvPicPr>
          <p:nvPr/>
        </p:nvPicPr>
        <p:blipFill>
          <a:blip r:embed="rId9"/>
          <a:stretch>
            <a:fillRect/>
          </a:stretch>
        </p:blipFill>
        <p:spPr>
          <a:xfrm>
            <a:off x="6096000" y="4266933"/>
            <a:ext cx="2931432" cy="2225942"/>
          </a:xfrm>
          <a:prstGeom prst="rect">
            <a:avLst/>
          </a:prstGeom>
        </p:spPr>
      </p:pic>
      <p:pic>
        <p:nvPicPr>
          <p:cNvPr id="5" name="Picture 4">
            <a:extLst>
              <a:ext uri="{FF2B5EF4-FFF2-40B4-BE49-F238E27FC236}">
                <a16:creationId xmlns:a16="http://schemas.microsoft.com/office/drawing/2014/main" id="{3439038C-60AD-F887-0D07-D873DA93D0AE}"/>
              </a:ext>
            </a:extLst>
          </p:cNvPr>
          <p:cNvPicPr>
            <a:picLocks noChangeAspect="1"/>
          </p:cNvPicPr>
          <p:nvPr/>
        </p:nvPicPr>
        <p:blipFill>
          <a:blip r:embed="rId10"/>
          <a:stretch>
            <a:fillRect/>
          </a:stretch>
        </p:blipFill>
        <p:spPr>
          <a:xfrm>
            <a:off x="6096000" y="4266933"/>
            <a:ext cx="3171825" cy="2362200"/>
          </a:xfrm>
          <a:prstGeom prst="rect">
            <a:avLst/>
          </a:prstGeom>
        </p:spPr>
      </p:pic>
      <p:cxnSp>
        <p:nvCxnSpPr>
          <p:cNvPr id="6" name="Straight Arrow Connector 5">
            <a:extLst>
              <a:ext uri="{FF2B5EF4-FFF2-40B4-BE49-F238E27FC236}">
                <a16:creationId xmlns:a16="http://schemas.microsoft.com/office/drawing/2014/main" id="{4116CCCF-3325-A1FD-BA76-7796F998A95D}"/>
              </a:ext>
            </a:extLst>
          </p:cNvPr>
          <p:cNvCxnSpPr>
            <a:cxnSpLocks/>
          </p:cNvCxnSpPr>
          <p:nvPr/>
        </p:nvCxnSpPr>
        <p:spPr>
          <a:xfrm>
            <a:off x="3149196" y="5168549"/>
            <a:ext cx="2884714" cy="109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09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62BBA93B-51D5-4B20-96C3-DD3FA51D646D}"/>
              </a:ext>
            </a:extLst>
          </p:cNvPr>
          <p:cNvSpPr txBox="1"/>
          <p:nvPr/>
        </p:nvSpPr>
        <p:spPr>
          <a:xfrm>
            <a:off x="170371" y="692337"/>
            <a:ext cx="5629853" cy="584775"/>
          </a:xfrm>
          <a:prstGeom prst="rect">
            <a:avLst/>
          </a:prstGeom>
          <a:noFill/>
        </p:spPr>
        <p:txBody>
          <a:bodyPr wrap="square" rtlCol="0">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Work</a:t>
            </a:r>
            <a:endParaRPr lang="en-US" sz="36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1212134"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Flow</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D190FCD-3CB8-E8CE-38FA-C0F22811F836}"/>
              </a:ext>
            </a:extLst>
          </p:cNvPr>
          <p:cNvPicPr>
            <a:picLocks noChangeAspect="1"/>
          </p:cNvPicPr>
          <p:nvPr/>
        </p:nvPicPr>
        <p:blipFill>
          <a:blip r:embed="rId8"/>
          <a:stretch>
            <a:fillRect/>
          </a:stretch>
        </p:blipFill>
        <p:spPr>
          <a:xfrm>
            <a:off x="1476064" y="1556313"/>
            <a:ext cx="3466007" cy="3520849"/>
          </a:xfrm>
          <a:prstGeom prst="rect">
            <a:avLst/>
          </a:prstGeom>
        </p:spPr>
      </p:pic>
      <p:pic>
        <p:nvPicPr>
          <p:cNvPr id="4" name="Picture 3">
            <a:extLst>
              <a:ext uri="{FF2B5EF4-FFF2-40B4-BE49-F238E27FC236}">
                <a16:creationId xmlns:a16="http://schemas.microsoft.com/office/drawing/2014/main" id="{571D0510-63A3-17A7-BE95-5A0CA3016FF6}"/>
              </a:ext>
            </a:extLst>
          </p:cNvPr>
          <p:cNvPicPr>
            <a:picLocks noChangeAspect="1"/>
          </p:cNvPicPr>
          <p:nvPr/>
        </p:nvPicPr>
        <p:blipFill>
          <a:blip r:embed="rId9"/>
          <a:stretch>
            <a:fillRect/>
          </a:stretch>
        </p:blipFill>
        <p:spPr>
          <a:xfrm>
            <a:off x="6096000" y="4266933"/>
            <a:ext cx="2931432" cy="2225942"/>
          </a:xfrm>
          <a:prstGeom prst="rect">
            <a:avLst/>
          </a:prstGeom>
        </p:spPr>
      </p:pic>
      <p:pic>
        <p:nvPicPr>
          <p:cNvPr id="5" name="Picture 4">
            <a:extLst>
              <a:ext uri="{FF2B5EF4-FFF2-40B4-BE49-F238E27FC236}">
                <a16:creationId xmlns:a16="http://schemas.microsoft.com/office/drawing/2014/main" id="{AA5486B5-8A86-0D25-972A-1FEE38F931BB}"/>
              </a:ext>
            </a:extLst>
          </p:cNvPr>
          <p:cNvPicPr>
            <a:picLocks noChangeAspect="1"/>
          </p:cNvPicPr>
          <p:nvPr/>
        </p:nvPicPr>
        <p:blipFill>
          <a:blip r:embed="rId10"/>
          <a:stretch>
            <a:fillRect/>
          </a:stretch>
        </p:blipFill>
        <p:spPr>
          <a:xfrm>
            <a:off x="6096000" y="4266933"/>
            <a:ext cx="3171825" cy="2362200"/>
          </a:xfrm>
          <a:prstGeom prst="rect">
            <a:avLst/>
          </a:prstGeom>
        </p:spPr>
      </p:pic>
      <p:pic>
        <p:nvPicPr>
          <p:cNvPr id="6" name="Picture 5">
            <a:extLst>
              <a:ext uri="{FF2B5EF4-FFF2-40B4-BE49-F238E27FC236}">
                <a16:creationId xmlns:a16="http://schemas.microsoft.com/office/drawing/2014/main" id="{3ADF8584-3854-9D43-2E95-B378120290D7}"/>
              </a:ext>
            </a:extLst>
          </p:cNvPr>
          <p:cNvPicPr>
            <a:picLocks noChangeAspect="1"/>
          </p:cNvPicPr>
          <p:nvPr/>
        </p:nvPicPr>
        <p:blipFill>
          <a:blip r:embed="rId11"/>
          <a:stretch>
            <a:fillRect/>
          </a:stretch>
        </p:blipFill>
        <p:spPr>
          <a:xfrm>
            <a:off x="6096000" y="192774"/>
            <a:ext cx="2931432" cy="3035713"/>
          </a:xfrm>
          <a:prstGeom prst="rect">
            <a:avLst/>
          </a:prstGeom>
        </p:spPr>
      </p:pic>
      <p:pic>
        <p:nvPicPr>
          <p:cNvPr id="16" name="Picture 15">
            <a:extLst>
              <a:ext uri="{FF2B5EF4-FFF2-40B4-BE49-F238E27FC236}">
                <a16:creationId xmlns:a16="http://schemas.microsoft.com/office/drawing/2014/main" id="{9E4A380F-09FC-67A7-AB14-BD8C316FD18D}"/>
              </a:ext>
            </a:extLst>
          </p:cNvPr>
          <p:cNvPicPr>
            <a:picLocks noChangeAspect="1"/>
          </p:cNvPicPr>
          <p:nvPr/>
        </p:nvPicPr>
        <p:blipFill>
          <a:blip r:embed="rId12"/>
          <a:stretch>
            <a:fillRect/>
          </a:stretch>
        </p:blipFill>
        <p:spPr>
          <a:xfrm>
            <a:off x="5745482" y="161437"/>
            <a:ext cx="3267075" cy="3067050"/>
          </a:xfrm>
          <a:prstGeom prst="rect">
            <a:avLst/>
          </a:prstGeom>
        </p:spPr>
      </p:pic>
      <p:cxnSp>
        <p:nvCxnSpPr>
          <p:cNvPr id="17" name="Straight Arrow Connector 16">
            <a:extLst>
              <a:ext uri="{FF2B5EF4-FFF2-40B4-BE49-F238E27FC236}">
                <a16:creationId xmlns:a16="http://schemas.microsoft.com/office/drawing/2014/main" id="{DAD03A63-8493-22B9-781D-FAAFE8443CE7}"/>
              </a:ext>
            </a:extLst>
          </p:cNvPr>
          <p:cNvCxnSpPr>
            <a:cxnSpLocks/>
          </p:cNvCxnSpPr>
          <p:nvPr/>
        </p:nvCxnSpPr>
        <p:spPr>
          <a:xfrm>
            <a:off x="3149196" y="5168549"/>
            <a:ext cx="2884714" cy="109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BBC593-FE91-910A-94DD-B3F2F5D6C382}"/>
              </a:ext>
            </a:extLst>
          </p:cNvPr>
          <p:cNvCxnSpPr/>
          <p:nvPr/>
        </p:nvCxnSpPr>
        <p:spPr>
          <a:xfrm flipH="1" flipV="1">
            <a:off x="7674429" y="3228487"/>
            <a:ext cx="7484" cy="103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84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Python</a:t>
            </a:r>
          </a:p>
          <a:p>
            <a:pPr algn="ctr"/>
            <a:r>
              <a:rPr lang="en-MY" dirty="0"/>
              <a:t>Pandas </a:t>
            </a:r>
          </a:p>
          <a:p>
            <a:pPr algn="ctr"/>
            <a:r>
              <a:rPr lang="en-MY" dirty="0"/>
              <a:t>Flask</a:t>
            </a:r>
          </a:p>
          <a:p>
            <a:pPr algn="ctr"/>
            <a:r>
              <a:rPr lang="en-MY" dirty="0"/>
              <a:t>HTML/JS</a:t>
            </a:r>
          </a:p>
          <a:p>
            <a:pPr algn="ctr"/>
            <a:endParaRPr lang="en-MY" dirty="0"/>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28174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62BBA93B-51D5-4B20-96C3-DD3FA51D646D}"/>
              </a:ext>
            </a:extLst>
          </p:cNvPr>
          <p:cNvSpPr txBox="1"/>
          <p:nvPr/>
        </p:nvSpPr>
        <p:spPr>
          <a:xfrm>
            <a:off x="170371" y="692337"/>
            <a:ext cx="5629853" cy="584775"/>
          </a:xfrm>
          <a:prstGeom prst="rect">
            <a:avLst/>
          </a:prstGeom>
          <a:noFill/>
        </p:spPr>
        <p:txBody>
          <a:bodyPr wrap="square" rtlCol="0">
            <a:spAutoFit/>
          </a:bodyPr>
          <a:lstStyle/>
          <a:p>
            <a:r>
              <a:rPr lang="en-US" sz="32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rPr>
              <a:t>Rules </a:t>
            </a:r>
            <a:endParaRPr lang="en-US" sz="3600" b="1" dirty="0">
              <a:blipFill dpi="0" rotWithShape="1">
                <a:blip r:embed="rId5">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1277806" y="692337"/>
            <a:ext cx="5113972" cy="584775"/>
          </a:xfrm>
          <a:prstGeom prst="rect">
            <a:avLst/>
          </a:prstGeom>
          <a:noFill/>
        </p:spPr>
        <p:txBody>
          <a:bodyPr wrap="square">
            <a:spAutoFit/>
          </a:bodyPr>
          <a:lstStyle/>
          <a:p>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Based Approach</a:t>
            </a:r>
            <a:endParaRPr lang="en-MY" sz="800" dirty="0"/>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47" name="TextBox 46">
            <a:extLst>
              <a:ext uri="{FF2B5EF4-FFF2-40B4-BE49-F238E27FC236}">
                <a16:creationId xmlns:a16="http://schemas.microsoft.com/office/drawing/2014/main" id="{0B782D7A-EC36-418B-8DE9-5EBCC0AB575B}"/>
              </a:ext>
            </a:extLst>
          </p:cNvPr>
          <p:cNvSpPr txBox="1"/>
          <p:nvPr/>
        </p:nvSpPr>
        <p:spPr>
          <a:xfrm>
            <a:off x="590531" y="38012"/>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CBRE</a:t>
            </a:r>
            <a:endParaRPr lang="en-MY" sz="600"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48" name="Picture 47">
            <a:extLst>
              <a:ext uri="{FF2B5EF4-FFF2-40B4-BE49-F238E27FC236}">
                <a16:creationId xmlns:a16="http://schemas.microsoft.com/office/drawing/2014/main" id="{AA617245-3189-4817-B8AD-060247BE7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112859"/>
            <a:ext cx="335075" cy="333811"/>
          </a:xfrm>
          <a:prstGeom prst="rect">
            <a:avLst/>
          </a:prstGeom>
        </p:spPr>
      </p:pic>
      <p:sp>
        <p:nvSpPr>
          <p:cNvPr id="49" name="TextBox 48">
            <a:extLst>
              <a:ext uri="{FF2B5EF4-FFF2-40B4-BE49-F238E27FC236}">
                <a16:creationId xmlns:a16="http://schemas.microsoft.com/office/drawing/2014/main" id="{C8F28289-818F-4748-915D-AAF0EC8CF1E6}"/>
              </a:ext>
            </a:extLst>
          </p:cNvPr>
          <p:cNvSpPr txBox="1"/>
          <p:nvPr/>
        </p:nvSpPr>
        <p:spPr>
          <a:xfrm>
            <a:off x="1809826" y="137452"/>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0" name="TextBox 49">
            <a:extLst>
              <a:ext uri="{FF2B5EF4-FFF2-40B4-BE49-F238E27FC236}">
                <a16:creationId xmlns:a16="http://schemas.microsoft.com/office/drawing/2014/main" id="{9CBD91B1-58E4-4878-B038-900A3DE46A6F}"/>
              </a:ext>
            </a:extLst>
          </p:cNvPr>
          <p:cNvSpPr txBox="1"/>
          <p:nvPr/>
        </p:nvSpPr>
        <p:spPr>
          <a:xfrm>
            <a:off x="2486381" y="138189"/>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1" name="TextBox 50">
            <a:extLst>
              <a:ext uri="{FF2B5EF4-FFF2-40B4-BE49-F238E27FC236}">
                <a16:creationId xmlns:a16="http://schemas.microsoft.com/office/drawing/2014/main" id="{AA15DB0C-E7F9-41D6-B90B-142DAA949143}"/>
              </a:ext>
            </a:extLst>
          </p:cNvPr>
          <p:cNvSpPr txBox="1"/>
          <p:nvPr/>
        </p:nvSpPr>
        <p:spPr>
          <a:xfrm>
            <a:off x="3229191" y="138189"/>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5">
                  <a:extLst>
                    <a:ext uri="{28A0092B-C50C-407E-A947-70E740481C1C}">
                      <a14:useLocalDpi xmlns:a14="http://schemas.microsoft.com/office/drawing/2010/main" val="0"/>
                    </a:ext>
                  </a:extLst>
                </a:blip>
                <a:srcRect/>
                <a:stretch>
                  <a:fillRect/>
                </a:stretch>
              </a:blipFill>
            </a:endParaRPr>
          </a:p>
        </p:txBody>
      </p:sp>
      <p:pic>
        <p:nvPicPr>
          <p:cNvPr id="10" name="Picture 2" descr="CBRE Stock Price and Chart — NYSE:CBRE — TradingView">
            <a:extLst>
              <a:ext uri="{FF2B5EF4-FFF2-40B4-BE49-F238E27FC236}">
                <a16:creationId xmlns:a16="http://schemas.microsoft.com/office/drawing/2014/main" id="{AEDA74B0-FD3A-E955-4802-2622DBDB3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1" y="37892"/>
            <a:ext cx="461665" cy="46166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65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496</Words>
  <Application>Microsoft Office PowerPoint</Application>
  <PresentationFormat>Widescreen</PresentationFormat>
  <Paragraphs>155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Century Gothic</vt:lpstr>
      <vt:lpstr>Delighty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Vishal Vk</cp:lastModifiedBy>
  <cp:revision>13</cp:revision>
  <dcterms:created xsi:type="dcterms:W3CDTF">2021-12-29T14:43:47Z</dcterms:created>
  <dcterms:modified xsi:type="dcterms:W3CDTF">2023-10-12T15:07:31Z</dcterms:modified>
</cp:coreProperties>
</file>